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401" r:id="rId3"/>
    <p:sldId id="400" r:id="rId4"/>
    <p:sldId id="402" r:id="rId5"/>
    <p:sldId id="422" r:id="rId6"/>
    <p:sldId id="423" r:id="rId7"/>
    <p:sldId id="421" r:id="rId8"/>
    <p:sldId id="427" r:id="rId9"/>
    <p:sldId id="424" r:id="rId10"/>
    <p:sldId id="425" r:id="rId11"/>
    <p:sldId id="426" r:id="rId12"/>
    <p:sldId id="428" r:id="rId13"/>
    <p:sldId id="403" r:id="rId14"/>
    <p:sldId id="429" r:id="rId15"/>
    <p:sldId id="404" r:id="rId16"/>
    <p:sldId id="405" r:id="rId17"/>
    <p:sldId id="40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79" r:id="rId30"/>
    <p:sldId id="480" r:id="rId31"/>
    <p:sldId id="481" r:id="rId32"/>
    <p:sldId id="452" r:id="rId33"/>
    <p:sldId id="482" r:id="rId34"/>
    <p:sldId id="483" r:id="rId35"/>
    <p:sldId id="484" r:id="rId36"/>
    <p:sldId id="4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6AAC5-312D-4A1D-A004-6F1AB17A45DD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F7F35-1E78-45DF-B9D6-A983D3FB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37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7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9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0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5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47279-899A-4091-8662-A71D650D18C5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55639-2988-4526-8773-13E5F838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Simulatio</a:t>
            </a:r>
            <a:r>
              <a:rPr lang="en-US" sz="4000" dirty="0" smtClean="0">
                <a:solidFill>
                  <a:schemeClr val="tx1"/>
                </a:solidFill>
                <a:latin typeface="Garamond"/>
                <a:cs typeface="Garamond"/>
              </a:rPr>
              <a:t>n</a:t>
            </a:r>
            <a:r>
              <a:rPr lang="en-US" sz="4000" spc="-2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Modelin</a:t>
            </a:r>
            <a:r>
              <a:rPr lang="en-US" sz="4000" dirty="0" smtClean="0">
                <a:solidFill>
                  <a:schemeClr val="tx1"/>
                </a:solidFill>
                <a:latin typeface="Garamond"/>
                <a:cs typeface="Garamond"/>
              </a:rPr>
              <a:t>g</a:t>
            </a:r>
            <a:r>
              <a:rPr lang="en-US" sz="40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spc="-5" dirty="0" smtClean="0">
                <a:solidFill>
                  <a:schemeClr val="tx1"/>
                </a:solidFill>
                <a:latin typeface="Garamond"/>
                <a:cs typeface="Garamond"/>
              </a:rPr>
              <a:t>Analysis</a:t>
            </a:r>
            <a:endParaRPr lang="en-US" sz="40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9800" y="213042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5400" spc="-25" dirty="0">
                <a:solidFill>
                  <a:srgbClr val="65659A"/>
                </a:solidFill>
                <a:latin typeface="Garamond"/>
                <a:cs typeface="Garamond"/>
              </a:rPr>
              <a:t>Revie</a:t>
            </a:r>
            <a:r>
              <a:rPr lang="en-US" sz="5400" spc="-30" dirty="0">
                <a:solidFill>
                  <a:srgbClr val="65659A"/>
                </a:solidFill>
                <a:latin typeface="Garamond"/>
                <a:cs typeface="Garamond"/>
              </a:rPr>
              <a:t>w</a:t>
            </a:r>
            <a:r>
              <a:rPr lang="en-US" sz="5400" spc="-5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5400" spc="-5" dirty="0">
                <a:solidFill>
                  <a:srgbClr val="65659A"/>
                </a:solidFill>
                <a:latin typeface="Garamond"/>
                <a:cs typeface="Garamond"/>
              </a:rPr>
              <a:t>o</a:t>
            </a:r>
            <a:r>
              <a:rPr lang="en-US" sz="5400" dirty="0">
                <a:solidFill>
                  <a:srgbClr val="65659A"/>
                </a:solidFill>
                <a:latin typeface="Garamond"/>
                <a:cs typeface="Garamond"/>
              </a:rPr>
              <a:t>f</a:t>
            </a:r>
            <a:r>
              <a:rPr lang="en-US" sz="5400" spc="-10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5400" dirty="0">
                <a:solidFill>
                  <a:srgbClr val="65659A"/>
                </a:solidFill>
                <a:latin typeface="Garamond"/>
                <a:cs typeface="Garamond"/>
              </a:rPr>
              <a:t>Basic</a:t>
            </a:r>
            <a:r>
              <a:rPr lang="en-US" sz="5400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5400" dirty="0">
                <a:solidFill>
                  <a:srgbClr val="65659A"/>
                </a:solidFill>
                <a:latin typeface="Garamond"/>
                <a:cs typeface="Garamond"/>
              </a:rPr>
              <a:t>Probability</a:t>
            </a:r>
            <a:r>
              <a:rPr lang="en-US" sz="5400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5400" spc="-5" dirty="0">
                <a:solidFill>
                  <a:srgbClr val="65659A"/>
                </a:solidFill>
                <a:latin typeface="Garamond"/>
                <a:cs typeface="Garamond"/>
              </a:rPr>
              <a:t>an</a:t>
            </a:r>
            <a:r>
              <a:rPr lang="en-US" sz="5400" dirty="0">
                <a:solidFill>
                  <a:srgbClr val="65659A"/>
                </a:solidFill>
                <a:latin typeface="Garamond"/>
                <a:cs typeface="Garamond"/>
              </a:rPr>
              <a:t>d</a:t>
            </a:r>
            <a:r>
              <a:rPr lang="en-US" sz="5400" spc="-5" dirty="0">
                <a:solidFill>
                  <a:srgbClr val="65659A"/>
                </a:solidFill>
                <a:latin typeface="Times New Roman"/>
                <a:cs typeface="Times New Roman"/>
              </a:rPr>
              <a:t> </a:t>
            </a:r>
            <a:r>
              <a:rPr lang="en-US" sz="5400" spc="-15" dirty="0">
                <a:solidFill>
                  <a:srgbClr val="65659A"/>
                </a:solidFill>
                <a:latin typeface="Garamond"/>
                <a:cs typeface="Garamond"/>
              </a:rPr>
              <a:t>Statistics</a:t>
            </a:r>
            <a:endParaRPr lang="en-GB" sz="6600" b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895600" y="3886200"/>
            <a:ext cx="6400800" cy="206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Fazlul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Karim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Patwary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3200" dirty="0" smtClean="0"/>
              <a:t>Professor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3200" dirty="0" smtClean="0"/>
              <a:t>Institute of Information Technology </a:t>
            </a:r>
            <a:r>
              <a:rPr lang="en-US" sz="3200" dirty="0" err="1" smtClean="0"/>
              <a:t>Jahangirnagar</a:t>
            </a:r>
            <a:r>
              <a:rPr lang="en-US" sz="3200" dirty="0" smtClean="0"/>
              <a:t> University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937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35" dirty="0"/>
              <a:t>Wh</a:t>
            </a:r>
            <a:r>
              <a:rPr lang="en-US" sz="3200" spc="-18" dirty="0"/>
              <a:t>y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Introducing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13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</a:t>
            </a:r>
            <a:endParaRPr lang="en-GB" sz="3200" b="1" dirty="0"/>
          </a:p>
        </p:txBody>
      </p:sp>
      <p:sp>
        <p:nvSpPr>
          <p:cNvPr id="3" name="object 5"/>
          <p:cNvSpPr/>
          <p:nvPr/>
        </p:nvSpPr>
        <p:spPr>
          <a:xfrm>
            <a:off x="824248" y="2176224"/>
            <a:ext cx="9030876" cy="421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7"/>
          <p:cNvSpPr txBox="1"/>
          <p:nvPr/>
        </p:nvSpPr>
        <p:spPr>
          <a:xfrm>
            <a:off x="255882" y="1075581"/>
            <a:ext cx="1176010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Sometime,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w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intereste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functions</a:t>
            </a:r>
            <a:r>
              <a:rPr sz="2800" spc="243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outcome,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e.g.,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expectation</a:t>
            </a:r>
            <a:endParaRPr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286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Key</a:t>
            </a:r>
            <a:r>
              <a:rPr lang="en-US" sz="3200" spc="-18" dirty="0" smtClean="0">
                <a:latin typeface="Times New Roman"/>
                <a:cs typeface="Times New Roman"/>
              </a:rPr>
              <a:t> </a:t>
            </a:r>
            <a:r>
              <a:rPr lang="en-US" sz="3200" spc="-13" dirty="0" smtClean="0"/>
              <a:t>Issues</a:t>
            </a:r>
            <a:r>
              <a:rPr lang="en-US" sz="3200" spc="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in</a:t>
            </a:r>
            <a:r>
              <a:rPr lang="en-US" sz="3200" spc="-4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/>
              <a:t>Simulation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283334" y="965915"/>
            <a:ext cx="11784169" cy="4237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i="1" spc="-4" dirty="0">
                <a:latin typeface="Verdana"/>
                <a:cs typeface="Verdana"/>
              </a:rPr>
              <a:t>Example</a:t>
            </a:r>
            <a:r>
              <a:rPr sz="2800" i="1" dirty="0">
                <a:latin typeface="Verdana"/>
                <a:cs typeface="Verdana"/>
              </a:rPr>
              <a:t>:</a:t>
            </a:r>
            <a:r>
              <a:rPr sz="2800" i="1" spc="22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Coi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Flipping: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Ω</a:t>
            </a:r>
            <a:r>
              <a:rPr sz="2800" spc="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=</a:t>
            </a:r>
            <a:r>
              <a:rPr sz="2800" spc="-4" dirty="0">
                <a:latin typeface="Verdana"/>
                <a:cs typeface="Verdana"/>
              </a:rPr>
              <a:t>{</a:t>
            </a:r>
            <a:r>
              <a:rPr sz="2800" i="1" dirty="0">
                <a:latin typeface="Verdana"/>
                <a:cs typeface="Verdana"/>
              </a:rPr>
              <a:t>H,</a:t>
            </a:r>
            <a:r>
              <a:rPr sz="2800" i="1" spc="221" dirty="0">
                <a:latin typeface="Times New Roman"/>
                <a:cs typeface="Times New Roman"/>
              </a:rPr>
              <a:t> </a:t>
            </a:r>
            <a:r>
              <a:rPr sz="2800" i="1" spc="-4" dirty="0">
                <a:latin typeface="Verdana"/>
                <a:cs typeface="Verdana"/>
              </a:rPr>
              <a:t>T</a:t>
            </a:r>
            <a:r>
              <a:rPr sz="2800" spc="-18" dirty="0">
                <a:latin typeface="Verdana"/>
                <a:cs typeface="Verdana"/>
              </a:rPr>
              <a:t>}</a:t>
            </a:r>
            <a:endParaRPr sz="2800" dirty="0">
              <a:latin typeface="Verdana"/>
              <a:cs typeface="Verdana"/>
            </a:endParaRPr>
          </a:p>
          <a:p>
            <a:pPr marL="792840" marR="450500" lvl="1" indent="-342900">
              <a:spcBef>
                <a:spcPts val="427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Le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X</a:t>
            </a:r>
            <a:r>
              <a:rPr sz="2000" i="1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b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random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variable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correspondin</a:t>
            </a:r>
            <a:r>
              <a:rPr sz="2000" spc="-13" dirty="0">
                <a:latin typeface="Verdana"/>
                <a:cs typeface="Verdana"/>
              </a:rPr>
              <a:t>g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to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the</a:t>
            </a:r>
            <a:r>
              <a:rPr sz="2000" spc="-9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outcom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coin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flipping</a:t>
            </a:r>
            <a:endParaRPr sz="2000" dirty="0">
              <a:latin typeface="Verdana"/>
              <a:cs typeface="Verdana"/>
            </a:endParaRPr>
          </a:p>
          <a:p>
            <a:pPr marL="7928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000" spc="-22" dirty="0">
                <a:latin typeface="Verdana"/>
                <a:cs typeface="Verdana"/>
              </a:rPr>
              <a:t>W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ca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assig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valu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to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accordin</a:t>
            </a:r>
            <a:r>
              <a:rPr sz="2000" spc="-13" dirty="0">
                <a:latin typeface="Verdana"/>
                <a:cs typeface="Verdana"/>
              </a:rPr>
              <a:t>g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to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outcomes</a:t>
            </a:r>
            <a:endParaRPr sz="2000" dirty="0">
              <a:latin typeface="Verdana"/>
              <a:cs typeface="Verdana"/>
            </a:endParaRPr>
          </a:p>
          <a:p>
            <a:pPr marL="1196273" lvl="2" indent="-342900">
              <a:spcBef>
                <a:spcPts val="424"/>
              </a:spcBef>
              <a:buClr>
                <a:srgbClr val="FF9A00"/>
              </a:buClr>
              <a:buSzPct val="65000"/>
              <a:buFont typeface="Wingdings" panose="05000000000000000000" pitchFamily="2" charset="2"/>
              <a:buChar char="q"/>
              <a:tabLst>
                <a:tab pos="1055650" algn="l"/>
              </a:tabLst>
            </a:pPr>
            <a:r>
              <a:rPr sz="2000" i="1" spc="-13" dirty="0">
                <a:latin typeface="Verdana"/>
                <a:cs typeface="Verdana"/>
              </a:rPr>
              <a:t>X</a:t>
            </a:r>
            <a:r>
              <a:rPr sz="2000" i="1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=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1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outcom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H</a:t>
            </a:r>
            <a:endParaRPr sz="2000" dirty="0">
              <a:latin typeface="Verdana"/>
              <a:cs typeface="Verdana"/>
            </a:endParaRPr>
          </a:p>
          <a:p>
            <a:pPr marL="1196273" lvl="2" indent="-342900">
              <a:spcBef>
                <a:spcPts val="424"/>
              </a:spcBef>
              <a:buClr>
                <a:srgbClr val="FF9A00"/>
              </a:buClr>
              <a:buSzPct val="65000"/>
              <a:buFont typeface="Wingdings" panose="05000000000000000000" pitchFamily="2" charset="2"/>
              <a:buChar char="q"/>
              <a:tabLst>
                <a:tab pos="1055650" algn="l"/>
              </a:tabLst>
            </a:pPr>
            <a:r>
              <a:rPr sz="2000" i="1" spc="-13" dirty="0">
                <a:latin typeface="Verdana"/>
                <a:cs typeface="Verdana"/>
              </a:rPr>
              <a:t>X</a:t>
            </a:r>
            <a:r>
              <a:rPr sz="2000" i="1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=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0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outcom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i="1" spc="-13" dirty="0">
                <a:latin typeface="Verdana"/>
                <a:cs typeface="Verdana"/>
              </a:rPr>
              <a:t>T</a:t>
            </a:r>
            <a:endParaRPr sz="2000" dirty="0">
              <a:latin typeface="Verdana"/>
              <a:cs typeface="Verdana"/>
            </a:endParaRPr>
          </a:p>
          <a:p>
            <a:pPr marL="1257300" lvl="2" indent="-342900">
              <a:lnSpc>
                <a:spcPct val="100000"/>
              </a:lnSpc>
              <a:buClr>
                <a:srgbClr val="FF9A00"/>
              </a:buClr>
              <a:buFont typeface="Wingdings" panose="05000000000000000000" pitchFamily="2" charset="2"/>
              <a:buChar char="q"/>
            </a:pPr>
            <a:endParaRPr sz="2000" dirty="0">
              <a:latin typeface="Times New Roman"/>
              <a:cs typeface="Times New Roman"/>
            </a:endParaRPr>
          </a:p>
          <a:p>
            <a:pPr marL="468406" indent="-457200">
              <a:spcBef>
                <a:spcPts val="1522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Notations</a:t>
            </a:r>
            <a:endParaRPr sz="2800" dirty="0">
              <a:latin typeface="Verdana"/>
              <a:cs typeface="Verdana"/>
            </a:endParaRPr>
          </a:p>
          <a:p>
            <a:pPr marL="792840" lvl="1" indent="-342900">
              <a:spcBef>
                <a:spcPts val="427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Capita</a:t>
            </a:r>
            <a:r>
              <a:rPr sz="2000" spc="-9" dirty="0">
                <a:latin typeface="Verdana"/>
                <a:cs typeface="Verdana"/>
              </a:rPr>
              <a:t>l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letters</a:t>
            </a:r>
            <a:r>
              <a:rPr sz="2000" spc="-9" dirty="0">
                <a:latin typeface="Verdana"/>
                <a:cs typeface="Verdana"/>
              </a:rPr>
              <a:t>: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random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variables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X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Y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Z</a:t>
            </a:r>
            <a:endParaRPr sz="2000" dirty="0">
              <a:latin typeface="Verdana"/>
              <a:cs typeface="Verdana"/>
            </a:endParaRPr>
          </a:p>
          <a:p>
            <a:pPr marL="7928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000" spc="-13" dirty="0">
                <a:latin typeface="Verdana"/>
                <a:cs typeface="Verdana"/>
              </a:rPr>
              <a:t>Lowercase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letters</a:t>
            </a:r>
            <a:r>
              <a:rPr sz="2000" spc="-9" dirty="0">
                <a:latin typeface="Verdana"/>
                <a:cs typeface="Verdana"/>
              </a:rPr>
              <a:t>: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value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random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variables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x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y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z</a:t>
            </a:r>
            <a:endParaRPr sz="2000" dirty="0">
              <a:latin typeface="Verdana"/>
              <a:cs typeface="Verdana"/>
            </a:endParaRPr>
          </a:p>
          <a:p>
            <a:pPr marL="1196273" lvl="2" indent="-342900">
              <a:spcBef>
                <a:spcPts val="424"/>
              </a:spcBef>
              <a:buClr>
                <a:srgbClr val="FF9A00"/>
              </a:buClr>
              <a:buSzPct val="65000"/>
              <a:buFont typeface="Wingdings" panose="05000000000000000000" pitchFamily="2" charset="2"/>
              <a:buChar char="q"/>
              <a:tabLst>
                <a:tab pos="1055650" algn="l"/>
              </a:tabLst>
            </a:pPr>
            <a:r>
              <a:rPr sz="2000" spc="-18" dirty="0">
                <a:latin typeface="Verdana"/>
                <a:cs typeface="Verdana"/>
              </a:rPr>
              <a:t>E.g</a:t>
            </a:r>
            <a:r>
              <a:rPr sz="2000" spc="-9" dirty="0">
                <a:latin typeface="Verdana"/>
                <a:cs typeface="Verdana"/>
              </a:rPr>
              <a:t>.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denote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“class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size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IT310</a:t>
            </a:r>
            <a:r>
              <a:rPr sz="2000" spc="-13" dirty="0">
                <a:latin typeface="Verdana"/>
                <a:cs typeface="Verdana"/>
              </a:rPr>
              <a:t>9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2014”</a:t>
            </a:r>
            <a:endParaRPr sz="2000" dirty="0">
              <a:latin typeface="Verdana"/>
              <a:cs typeface="Verdana"/>
            </a:endParaRPr>
          </a:p>
          <a:p>
            <a:pPr marL="1196273" marR="4483" lvl="2" indent="-342900">
              <a:lnSpc>
                <a:spcPct val="101499"/>
              </a:lnSpc>
              <a:spcBef>
                <a:spcPts val="357"/>
              </a:spcBef>
              <a:buClr>
                <a:srgbClr val="FF9A00"/>
              </a:buClr>
              <a:buSzPct val="65000"/>
              <a:buFont typeface="Wingdings" panose="05000000000000000000" pitchFamily="2" charset="2"/>
              <a:buChar char="q"/>
              <a:tabLst>
                <a:tab pos="1055650" algn="l"/>
              </a:tabLst>
            </a:pP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&lt;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wher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=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40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Cambria"/>
                <a:cs typeface="Cambria"/>
              </a:rPr>
              <a:t>⇒</a:t>
            </a:r>
            <a:r>
              <a:rPr sz="2000" spc="106" dirty="0">
                <a:latin typeface="Cambria"/>
                <a:cs typeface="Cambria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class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size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smalle</a:t>
            </a:r>
            <a:r>
              <a:rPr sz="2000" spc="-9" dirty="0">
                <a:latin typeface="Verdana"/>
                <a:cs typeface="Verdana"/>
              </a:rPr>
              <a:t>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than</a:t>
            </a:r>
            <a:r>
              <a:rPr sz="2000" spc="-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40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695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Discrete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Variables</a:t>
            </a:r>
            <a:endParaRPr lang="en-GB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8"/>
              <p:cNvSpPr txBox="1"/>
              <p:nvPr/>
            </p:nvSpPr>
            <p:spPr>
              <a:xfrm>
                <a:off x="437882" y="1030310"/>
                <a:ext cx="11449317" cy="286745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13781" marR="452742" indent="-302575">
                  <a:buClr>
                    <a:srgbClr val="FFCC00"/>
                  </a:buClr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400" spc="-18" dirty="0" smtClean="0">
                    <a:latin typeface="Verdana"/>
                    <a:cs typeface="Verdana"/>
                  </a:rPr>
                  <a:t>A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8" dirty="0">
                    <a:latin typeface="Verdana"/>
                    <a:cs typeface="Verdana"/>
                  </a:rPr>
                  <a:t>random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variable</a:t>
                </a:r>
                <a:r>
                  <a:rPr lang="en-US" sz="2400" spc="216" dirty="0">
                    <a:latin typeface="Times New Roman"/>
                    <a:cs typeface="Times New Roman"/>
                  </a:rPr>
                  <a:t> </a:t>
                </a:r>
                <a:r>
                  <a:rPr lang="en-US" sz="2400" i="1" dirty="0">
                    <a:latin typeface="Verdana"/>
                    <a:cs typeface="Verdana"/>
                  </a:rPr>
                  <a:t>X</a:t>
                </a:r>
                <a:r>
                  <a:rPr lang="en-US" sz="2400" i="1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4" dirty="0">
                    <a:latin typeface="Verdana"/>
                    <a:cs typeface="Verdana"/>
                  </a:rPr>
                  <a:t>i</a:t>
                </a:r>
                <a:r>
                  <a:rPr lang="en-US" sz="2400" dirty="0">
                    <a:latin typeface="Verdana"/>
                    <a:cs typeface="Verdana"/>
                  </a:rPr>
                  <a:t>s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4" dirty="0">
                    <a:latin typeface="Verdana"/>
                    <a:cs typeface="Verdana"/>
                  </a:rPr>
                  <a:t>sai</a:t>
                </a:r>
                <a:r>
                  <a:rPr lang="en-US" sz="2400" dirty="0">
                    <a:latin typeface="Verdana"/>
                    <a:cs typeface="Verdana"/>
                  </a:rPr>
                  <a:t>d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to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8" dirty="0">
                    <a:latin typeface="Verdana"/>
                    <a:cs typeface="Verdana"/>
                  </a:rPr>
                  <a:t>b</a:t>
                </a:r>
                <a:r>
                  <a:rPr lang="en-US" sz="2400" spc="-13" dirty="0">
                    <a:latin typeface="Verdana"/>
                    <a:cs typeface="Verdana"/>
                  </a:rPr>
                  <a:t>e</a:t>
                </a:r>
                <a:r>
                  <a:rPr lang="en-US" sz="2400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400" i="1" spc="-18" dirty="0">
                    <a:solidFill>
                      <a:srgbClr val="0000FF"/>
                    </a:solidFill>
                    <a:latin typeface="Verdana"/>
                    <a:cs typeface="Verdana"/>
                  </a:rPr>
                  <a:t>discret</a:t>
                </a:r>
                <a:r>
                  <a:rPr lang="en-US" sz="2400" i="1" spc="-13" dirty="0">
                    <a:solidFill>
                      <a:srgbClr val="0000FF"/>
                    </a:solidFill>
                    <a:latin typeface="Verdana"/>
                    <a:cs typeface="Verdana"/>
                  </a:rPr>
                  <a:t>e</a:t>
                </a:r>
                <a:r>
                  <a:rPr lang="en-US" sz="2400" i="1" spc="224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spc="-9" dirty="0">
                    <a:latin typeface="Verdana"/>
                    <a:cs typeface="Verdana"/>
                  </a:rPr>
                  <a:t>if</a:t>
                </a:r>
                <a:r>
                  <a:rPr lang="en-US" sz="24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latin typeface="Verdana"/>
                    <a:cs typeface="Verdana"/>
                  </a:rPr>
                  <a:t>it</a:t>
                </a:r>
                <a:r>
                  <a:rPr lang="en-US" sz="2400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only</a:t>
                </a:r>
                <a:r>
                  <a:rPr lang="en-US" sz="2400" spc="238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8" dirty="0">
                    <a:latin typeface="Verdana"/>
                    <a:cs typeface="Verdana"/>
                  </a:rPr>
                  <a:t>take</a:t>
                </a:r>
                <a:r>
                  <a:rPr lang="en-US" sz="2400" spc="-13" dirty="0">
                    <a:latin typeface="Verdana"/>
                    <a:cs typeface="Verdana"/>
                  </a:rPr>
                  <a:t>s</a:t>
                </a:r>
                <a:r>
                  <a:rPr lang="en-US" sz="2400" spc="216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a</a:t>
                </a:r>
                <a:r>
                  <a:rPr lang="en-US" sz="2400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9" dirty="0">
                    <a:solidFill>
                      <a:srgbClr val="0000FF"/>
                    </a:solidFill>
                    <a:latin typeface="Verdana"/>
                    <a:cs typeface="Verdana"/>
                  </a:rPr>
                  <a:t>finite</a:t>
                </a:r>
                <a:r>
                  <a:rPr lang="en-US" sz="2400" spc="224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spc="-18" dirty="0">
                    <a:latin typeface="Verdana"/>
                    <a:cs typeface="Verdana"/>
                  </a:rPr>
                  <a:t>number</a:t>
                </a:r>
                <a:r>
                  <a:rPr lang="en-US" sz="2400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of</a:t>
                </a:r>
                <a:r>
                  <a:rPr lang="en-US" sz="2400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4" dirty="0">
                    <a:latin typeface="Verdana"/>
                    <a:cs typeface="Verdana"/>
                  </a:rPr>
                  <a:t>possibl</a:t>
                </a:r>
                <a:r>
                  <a:rPr lang="en-US" sz="2400" dirty="0">
                    <a:latin typeface="Verdana"/>
                    <a:cs typeface="Verdana"/>
                  </a:rPr>
                  <a:t>e</a:t>
                </a:r>
                <a:r>
                  <a:rPr lang="en-US" sz="2400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values</a:t>
                </a:r>
                <a:endParaRPr lang="en-US" sz="2400" dirty="0">
                  <a:latin typeface="Verdana"/>
                  <a:cs typeface="Verdana"/>
                </a:endParaRPr>
              </a:p>
              <a:p>
                <a:pPr marL="666786" marR="4483" lvl="1" indent="-252146">
                  <a:spcBef>
                    <a:spcPts val="427"/>
                  </a:spcBef>
                  <a:buClr>
                    <a:srgbClr val="65659A"/>
                  </a:buClr>
                  <a:buSzPct val="75000"/>
                  <a:buFont typeface="Wingdings"/>
                  <a:buChar char=""/>
                  <a:tabLst>
                    <a:tab pos="666786" algn="l"/>
                  </a:tabLst>
                </a:pPr>
                <a:r>
                  <a:rPr lang="en-US" spc="-18" dirty="0">
                    <a:latin typeface="Verdana"/>
                    <a:cs typeface="Verdana"/>
                  </a:rPr>
                  <a:t>E.g</a:t>
                </a:r>
                <a:r>
                  <a:rPr lang="en-US" spc="-9" dirty="0">
                    <a:latin typeface="Verdana"/>
                    <a:cs typeface="Verdana"/>
                  </a:rPr>
                  <a:t>.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ther</a:t>
                </a:r>
                <a:r>
                  <a:rPr lang="en-US" spc="-13" dirty="0">
                    <a:latin typeface="Verdana"/>
                    <a:cs typeface="Verdana"/>
                  </a:rPr>
                  <a:t>e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ar</a:t>
                </a:r>
                <a:r>
                  <a:rPr lang="en-US" spc="-13" dirty="0">
                    <a:latin typeface="Verdana"/>
                    <a:cs typeface="Verdana"/>
                  </a:rPr>
                  <a:t>e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3" dirty="0">
                    <a:latin typeface="Verdana"/>
                    <a:cs typeface="Verdana"/>
                  </a:rPr>
                  <a:t>only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3" dirty="0">
                    <a:latin typeface="Verdana"/>
                    <a:cs typeface="Verdana"/>
                  </a:rPr>
                  <a:t>6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3" dirty="0">
                    <a:latin typeface="Verdana"/>
                    <a:cs typeface="Verdana"/>
                  </a:rPr>
                  <a:t>possible</a:t>
                </a:r>
                <a:r>
                  <a:rPr lang="en-US" spc="199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value</a:t>
                </a:r>
                <a:r>
                  <a:rPr lang="en-US" spc="-13" dirty="0">
                    <a:latin typeface="Verdana"/>
                    <a:cs typeface="Verdana"/>
                  </a:rPr>
                  <a:t>s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correspond</a:t>
                </a:r>
                <a:r>
                  <a:rPr lang="en-US" spc="-13" dirty="0">
                    <a:latin typeface="Verdana"/>
                    <a:cs typeface="Verdana"/>
                  </a:rPr>
                  <a:t>s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3" dirty="0">
                    <a:latin typeface="Verdana"/>
                    <a:cs typeface="Verdana"/>
                  </a:rPr>
                  <a:t>to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the</a:t>
                </a:r>
                <a:r>
                  <a:rPr lang="en-US" spc="-9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outcom</a:t>
                </a:r>
                <a:r>
                  <a:rPr lang="en-US" spc="-13" dirty="0">
                    <a:latin typeface="Verdana"/>
                    <a:cs typeface="Verdana"/>
                  </a:rPr>
                  <a:t>e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o</a:t>
                </a:r>
                <a:r>
                  <a:rPr lang="en-US" spc="-9" dirty="0">
                    <a:latin typeface="Verdana"/>
                    <a:cs typeface="Verdana"/>
                  </a:rPr>
                  <a:t>f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3" dirty="0">
                    <a:latin typeface="Verdana"/>
                    <a:cs typeface="Verdana"/>
                  </a:rPr>
                  <a:t>die</a:t>
                </a:r>
                <a:r>
                  <a:rPr lang="en-US" spc="176" dirty="0">
                    <a:latin typeface="Times New Roman"/>
                    <a:cs typeface="Times New Roman"/>
                  </a:rPr>
                  <a:t> </a:t>
                </a:r>
                <a:r>
                  <a:rPr lang="en-US" spc="-18" dirty="0">
                    <a:latin typeface="Verdana"/>
                    <a:cs typeface="Verdana"/>
                  </a:rPr>
                  <a:t>tossing</a:t>
                </a:r>
                <a:endParaRPr lang="en-US" dirty="0">
                  <a:latin typeface="Verdana"/>
                  <a:cs typeface="Verdana"/>
                </a:endParaRPr>
              </a:p>
              <a:p>
                <a:pPr lvl="1">
                  <a:lnSpc>
                    <a:spcPct val="100000"/>
                  </a:lnSpc>
                  <a:buClr>
                    <a:srgbClr val="65659A"/>
                  </a:buClr>
                  <a:buFont typeface="Wingdings"/>
                  <a:buChar char=""/>
                </a:pPr>
                <a:endParaRPr lang="en-US" dirty="0">
                  <a:latin typeface="Times New Roman"/>
                  <a:cs typeface="Times New Roman"/>
                </a:endParaRPr>
              </a:p>
              <a:p>
                <a:pPr marL="313781" indent="-302575">
                  <a:spcBef>
                    <a:spcPts val="1015"/>
                  </a:spcBef>
                  <a:buClr>
                    <a:srgbClr val="FFCC00"/>
                  </a:buClr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400" dirty="0">
                    <a:latin typeface="Verdana"/>
                    <a:cs typeface="Verdana"/>
                  </a:rPr>
                  <a:t>Probability</a:t>
                </a:r>
                <a:r>
                  <a:rPr lang="en-US" sz="2400" spc="243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Mass</a:t>
                </a:r>
                <a:r>
                  <a:rPr lang="en-US" sz="2400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3" dirty="0">
                    <a:latin typeface="Verdana"/>
                    <a:cs typeface="Verdana"/>
                  </a:rPr>
                  <a:t>Function</a:t>
                </a:r>
                <a:r>
                  <a:rPr lang="en-US" sz="2400" spc="243" dirty="0">
                    <a:latin typeface="Times New Roman"/>
                    <a:cs typeface="Times New Roman"/>
                  </a:rPr>
                  <a:t> </a:t>
                </a:r>
                <a:r>
                  <a:rPr lang="en-US" sz="2400" spc="-18" dirty="0">
                    <a:latin typeface="Verdana"/>
                    <a:cs typeface="Verdana"/>
                  </a:rPr>
                  <a:t>(PMF)</a:t>
                </a:r>
                <a:endParaRPr lang="en-US" sz="2400" dirty="0">
                  <a:latin typeface="Verdana"/>
                  <a:cs typeface="Verdana"/>
                </a:endParaRPr>
              </a:p>
              <a:p>
                <a:pPr marL="871840" indent="-457200">
                  <a:spcBef>
                    <a:spcPts val="405"/>
                  </a:spcBef>
                  <a:buFont typeface="Wingdings" panose="05000000000000000000" pitchFamily="2" charset="2"/>
                  <a:buChar char="n"/>
                  <a:tabLst>
                    <a:tab pos="666225" algn="l"/>
                    <a:tab pos="1281461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pc="-13" smtClean="0">
                        <a:solidFill>
                          <a:srgbClr val="65659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pc="-13" smtClean="0">
                        <a:solidFill>
                          <a:srgbClr val="65659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>
                  <a:latin typeface="Cambria"/>
                  <a:cs typeface="Cambria"/>
                </a:endParaRPr>
              </a:p>
              <a:p>
                <a:pPr marL="700390" indent="-285750">
                  <a:spcBef>
                    <a:spcPts val="405"/>
                  </a:spcBef>
                  <a:buFont typeface="Wingdings" panose="05000000000000000000" pitchFamily="2" charset="2"/>
                  <a:buChar char="n"/>
                  <a:tabLst>
                    <a:tab pos="666225" algn="l"/>
                    <a:tab pos="1281461" algn="l"/>
                  </a:tabLst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spc="-13">
                                <a:solidFill>
                                  <a:srgbClr val="65659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pc="-13">
                                <a:solidFill>
                                  <a:srgbClr val="65659A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pc="-13" smtClean="0">
                                <a:solidFill>
                                  <a:srgbClr val="65659A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3200" i="1" spc="-13">
                                <a:solidFill>
                                  <a:srgbClr val="65659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pc="-13" smtClean="0">
                                <a:solidFill>
                                  <a:srgbClr val="65659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 spc="-13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spc="-13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dirty="0">
                  <a:latin typeface="Cambria"/>
                  <a:cs typeface="Cambria"/>
                </a:endParaRPr>
              </a:p>
            </p:txBody>
          </p:sp>
        </mc:Choice>
        <mc:Fallback>
          <p:sp>
            <p:nvSpPr>
              <p:cNvPr id="3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2" y="1030310"/>
                <a:ext cx="11449317" cy="2867452"/>
              </a:xfrm>
              <a:prstGeom prst="rect">
                <a:avLst/>
              </a:prstGeom>
              <a:blipFill rotWithShape="0">
                <a:blip r:embed="rId2"/>
                <a:stretch>
                  <a:fillRect l="-1065" t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13"/>
          <p:cNvSpPr/>
          <p:nvPr/>
        </p:nvSpPr>
        <p:spPr>
          <a:xfrm>
            <a:off x="1120461" y="4533364"/>
            <a:ext cx="7830355" cy="292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4643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6" dirty="0"/>
              <a:t>Continuou</a:t>
            </a:r>
            <a:r>
              <a:rPr lang="en-US" sz="3200" spc="-18" dirty="0"/>
              <a:t>s</a:t>
            </a:r>
            <a:r>
              <a:rPr lang="en-US" sz="3200" spc="22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13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Variables</a:t>
            </a:r>
            <a:endParaRPr lang="en-GB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8"/>
              <p:cNvSpPr txBox="1"/>
              <p:nvPr/>
            </p:nvSpPr>
            <p:spPr>
              <a:xfrm>
                <a:off x="0" y="836712"/>
                <a:ext cx="11629623" cy="377411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13781" marR="4483" indent="-302575"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118" spc="-18" dirty="0" smtClean="0">
                    <a:latin typeface="Verdana"/>
                    <a:cs typeface="Verdana"/>
                  </a:rPr>
                  <a:t>A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8" dirty="0">
                    <a:latin typeface="Verdana"/>
                    <a:cs typeface="Verdana"/>
                  </a:rPr>
                  <a:t>random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variable</a:t>
                </a:r>
                <a:r>
                  <a:rPr lang="en-US" sz="2118" spc="216" dirty="0">
                    <a:latin typeface="Times New Roman"/>
                    <a:cs typeface="Times New Roman"/>
                  </a:rPr>
                  <a:t> </a:t>
                </a:r>
                <a:r>
                  <a:rPr lang="en-US" sz="2118" i="1" dirty="0">
                    <a:latin typeface="Verdana"/>
                    <a:cs typeface="Verdana"/>
                  </a:rPr>
                  <a:t>X</a:t>
                </a:r>
                <a:r>
                  <a:rPr lang="en-US" sz="2118" i="1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4" dirty="0">
                    <a:latin typeface="Verdana"/>
                    <a:cs typeface="Verdana"/>
                  </a:rPr>
                  <a:t>i</a:t>
                </a:r>
                <a:r>
                  <a:rPr lang="en-US" sz="2118" dirty="0">
                    <a:latin typeface="Verdana"/>
                    <a:cs typeface="Verdana"/>
                  </a:rPr>
                  <a:t>s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4" dirty="0">
                    <a:latin typeface="Verdana"/>
                    <a:cs typeface="Verdana"/>
                  </a:rPr>
                  <a:t>sai</a:t>
                </a:r>
                <a:r>
                  <a:rPr lang="en-US" sz="2118" dirty="0">
                    <a:latin typeface="Verdana"/>
                    <a:cs typeface="Verdana"/>
                  </a:rPr>
                  <a:t>d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to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8" dirty="0">
                    <a:latin typeface="Verdana"/>
                    <a:cs typeface="Verdana"/>
                  </a:rPr>
                  <a:t>b</a:t>
                </a:r>
                <a:r>
                  <a:rPr lang="en-US" sz="2118" spc="-13" dirty="0">
                    <a:latin typeface="Verdana"/>
                    <a:cs typeface="Verdana"/>
                  </a:rPr>
                  <a:t>e</a:t>
                </a:r>
                <a:r>
                  <a:rPr lang="en-US" sz="2118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118" i="1" spc="-13" dirty="0">
                    <a:solidFill>
                      <a:srgbClr val="0000FF"/>
                    </a:solidFill>
                    <a:latin typeface="Verdana"/>
                    <a:cs typeface="Verdana"/>
                  </a:rPr>
                  <a:t>continuous</a:t>
                </a:r>
                <a:r>
                  <a:rPr lang="en-US" sz="2118" i="1" spc="247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118" spc="-9" dirty="0">
                    <a:latin typeface="Verdana"/>
                    <a:cs typeface="Verdana"/>
                  </a:rPr>
                  <a:t>if</a:t>
                </a:r>
                <a:r>
                  <a:rPr lang="en-US" sz="2118" spc="229" dirty="0">
                    <a:latin typeface="Times New Roman"/>
                    <a:cs typeface="Times New Roman"/>
                  </a:rPr>
                  <a:t> </a:t>
                </a:r>
                <a:r>
                  <a:rPr lang="en-US" sz="2118" dirty="0">
                    <a:latin typeface="Verdana"/>
                    <a:cs typeface="Verdana"/>
                  </a:rPr>
                  <a:t>it</a:t>
                </a:r>
                <a:r>
                  <a:rPr lang="en-US" sz="2118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8" dirty="0">
                    <a:latin typeface="Verdana"/>
                    <a:cs typeface="Verdana"/>
                  </a:rPr>
                  <a:t>take</a:t>
                </a:r>
                <a:r>
                  <a:rPr lang="en-US" sz="2118" spc="-13" dirty="0">
                    <a:latin typeface="Verdana"/>
                    <a:cs typeface="Verdana"/>
                  </a:rPr>
                  <a:t>s</a:t>
                </a:r>
                <a:r>
                  <a:rPr lang="en-US" sz="2118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an</a:t>
                </a:r>
                <a:r>
                  <a:rPr lang="en-US" sz="2118" spc="216" dirty="0">
                    <a:latin typeface="Times New Roman"/>
                    <a:cs typeface="Times New Roman"/>
                  </a:rPr>
                  <a:t> </a:t>
                </a:r>
                <a:r>
                  <a:rPr lang="en-US" sz="2118" dirty="0">
                    <a:solidFill>
                      <a:srgbClr val="0000FF"/>
                    </a:solidFill>
                    <a:latin typeface="Verdana"/>
                    <a:cs typeface="Verdana"/>
                  </a:rPr>
                  <a:t>infinite</a:t>
                </a:r>
                <a:r>
                  <a:rPr lang="en-US" sz="2118" spc="247" dirty="0">
                    <a:solidFill>
                      <a:srgbClr val="0000FF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118" spc="-18" dirty="0">
                    <a:latin typeface="Verdana"/>
                    <a:cs typeface="Verdana"/>
                  </a:rPr>
                  <a:t>number</a:t>
                </a:r>
                <a:r>
                  <a:rPr lang="en-US" sz="2118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of</a:t>
                </a:r>
                <a:r>
                  <a:rPr lang="en-US" sz="2118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4" dirty="0">
                    <a:latin typeface="Verdana"/>
                    <a:cs typeface="Verdana"/>
                  </a:rPr>
                  <a:t>possibl</a:t>
                </a:r>
                <a:r>
                  <a:rPr lang="en-US" sz="2118" dirty="0">
                    <a:latin typeface="Verdana"/>
                    <a:cs typeface="Verdana"/>
                  </a:rPr>
                  <a:t>e</a:t>
                </a:r>
                <a:r>
                  <a:rPr lang="en-US" sz="2118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values</a:t>
                </a:r>
                <a:endParaRPr lang="en-US" sz="2118" dirty="0">
                  <a:latin typeface="Verdana"/>
                  <a:cs typeface="Verdana"/>
                </a:endParaRPr>
              </a:p>
              <a:p>
                <a:pPr marL="666786" lvl="1" indent="-252146">
                  <a:spcBef>
                    <a:spcPts val="427"/>
                  </a:spcBef>
                  <a:buClr>
                    <a:srgbClr val="65659A"/>
                  </a:buClr>
                  <a:buSzPct val="75000"/>
                  <a:buFont typeface="Wingdings"/>
                  <a:buChar char=""/>
                  <a:tabLst>
                    <a:tab pos="666786" algn="l"/>
                  </a:tabLst>
                </a:pPr>
                <a:r>
                  <a:rPr lang="en-US" sz="1765" spc="-18" dirty="0">
                    <a:latin typeface="Verdana"/>
                    <a:cs typeface="Verdana"/>
                  </a:rPr>
                  <a:t>E.g</a:t>
                </a:r>
                <a:r>
                  <a:rPr lang="en-US" sz="1765" spc="-9" dirty="0">
                    <a:latin typeface="Verdana"/>
                    <a:cs typeface="Verdana"/>
                  </a:rPr>
                  <a:t>.</a:t>
                </a:r>
                <a:r>
                  <a:rPr lang="en-US" sz="1765" spc="176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8" dirty="0">
                    <a:latin typeface="Verdana"/>
                    <a:cs typeface="Verdana"/>
                  </a:rPr>
                  <a:t>th</a:t>
                </a:r>
                <a:r>
                  <a:rPr lang="en-US" sz="1765" spc="-13" dirty="0">
                    <a:latin typeface="Verdana"/>
                    <a:cs typeface="Verdana"/>
                  </a:rPr>
                  <a:t>e</a:t>
                </a:r>
                <a:r>
                  <a:rPr lang="en-US" sz="1765" spc="176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8" dirty="0">
                    <a:latin typeface="Verdana"/>
                    <a:cs typeface="Verdana"/>
                  </a:rPr>
                  <a:t>duratio</a:t>
                </a:r>
                <a:r>
                  <a:rPr lang="en-US" sz="1765" spc="-13" dirty="0">
                    <a:latin typeface="Verdana"/>
                    <a:cs typeface="Verdana"/>
                  </a:rPr>
                  <a:t>n</a:t>
                </a:r>
                <a:r>
                  <a:rPr lang="en-US" sz="1765" spc="185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8" dirty="0">
                    <a:latin typeface="Verdana"/>
                    <a:cs typeface="Verdana"/>
                  </a:rPr>
                  <a:t>o</a:t>
                </a:r>
                <a:r>
                  <a:rPr lang="en-US" sz="1765" spc="-9" dirty="0">
                    <a:latin typeface="Verdana"/>
                    <a:cs typeface="Verdana"/>
                  </a:rPr>
                  <a:t>f</a:t>
                </a:r>
                <a:r>
                  <a:rPr lang="en-US" sz="1765" spc="176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3" dirty="0">
                    <a:latin typeface="Verdana"/>
                    <a:cs typeface="Verdana"/>
                  </a:rPr>
                  <a:t>a</a:t>
                </a:r>
                <a:r>
                  <a:rPr lang="en-US" sz="1765" spc="176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8" dirty="0">
                    <a:latin typeface="Verdana"/>
                    <a:cs typeface="Verdana"/>
                  </a:rPr>
                  <a:t>process</a:t>
                </a:r>
                <a:endParaRPr lang="en-US" sz="1765" dirty="0">
                  <a:latin typeface="Verdana"/>
                  <a:cs typeface="Verdana"/>
                </a:endParaRPr>
              </a:p>
              <a:p>
                <a:pPr marL="313781" indent="-302575">
                  <a:spcBef>
                    <a:spcPts val="472"/>
                  </a:spcBef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118" spc="-13" dirty="0">
                    <a:latin typeface="Verdana"/>
                    <a:cs typeface="Verdana"/>
                  </a:rPr>
                  <a:t>Cannot</a:t>
                </a:r>
                <a:r>
                  <a:rPr lang="en-US" sz="2118" spc="238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define</a:t>
                </a:r>
                <a:r>
                  <a:rPr lang="en-US" sz="2118" spc="238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8" dirty="0">
                    <a:latin typeface="Verdana"/>
                    <a:cs typeface="Verdana"/>
                  </a:rPr>
                  <a:t>PMF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for</a:t>
                </a:r>
                <a:r>
                  <a:rPr lang="en-US" sz="2118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a</a:t>
                </a:r>
                <a:r>
                  <a:rPr lang="en-US" sz="2118" spc="216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continuous</a:t>
                </a:r>
                <a:r>
                  <a:rPr lang="en-US" sz="2118" spc="23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r.v</a:t>
                </a:r>
                <a:r>
                  <a:rPr lang="en-US" sz="2118" spc="-13" dirty="0">
                    <a:latin typeface="Verdana"/>
                    <a:cs typeface="Verdana"/>
                  </a:rPr>
                  <a:t>.</a:t>
                </a:r>
                <a:endParaRPr lang="en-US" sz="2118" dirty="0">
                  <a:latin typeface="Verdana"/>
                  <a:cs typeface="Verdana"/>
                </a:endParaRPr>
              </a:p>
              <a:p>
                <a:pPr marL="666786" lvl="1" indent="-252146">
                  <a:spcBef>
                    <a:spcPts val="437"/>
                  </a:spcBef>
                  <a:buClr>
                    <a:srgbClr val="65659A"/>
                  </a:buClr>
                  <a:buSzPct val="75000"/>
                  <a:buFont typeface="Wingdings"/>
                  <a:buChar char=""/>
                  <a:tabLst>
                    <a:tab pos="666786" algn="l"/>
                    <a:tab pos="1627180" algn="l"/>
                  </a:tabLst>
                </a:pPr>
                <a14:m>
                  <m:oMath xmlns:m="http://schemas.openxmlformats.org/officeDocument/2006/math">
                    <m:r>
                      <a:rPr lang="en-US" sz="1765" b="0" i="1" smtClean="0">
                        <a:latin typeface="Cambria Math" panose="02040503050406030204" pitchFamily="18" charset="0"/>
                        <a:cs typeface="Cambria"/>
                      </a:rPr>
                      <m:t>𝑃</m:t>
                    </m:r>
                    <m:d>
                      <m:dPr>
                        <m:ctrlPr>
                          <a:rPr lang="en-US" sz="1765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65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765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765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765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65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65" dirty="0" smtClean="0">
                    <a:latin typeface="Cambria"/>
                    <a:cs typeface="Cambria"/>
                  </a:rPr>
                  <a:t> </a:t>
                </a:r>
                <a:r>
                  <a:rPr lang="en-US" sz="1765" spc="-150" dirty="0" smtClean="0">
                    <a:latin typeface="Cambria"/>
                    <a:cs typeface="Cambria"/>
                  </a:rPr>
                  <a:t> </a:t>
                </a:r>
                <a:r>
                  <a:rPr lang="en-US" sz="1765" spc="-9" dirty="0">
                    <a:latin typeface="Verdana"/>
                    <a:cs typeface="Verdana"/>
                  </a:rPr>
                  <a:t>for</a:t>
                </a:r>
                <a:r>
                  <a:rPr lang="en-US" sz="1765" spc="172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3" dirty="0">
                    <a:latin typeface="Verdana"/>
                    <a:cs typeface="Verdana"/>
                  </a:rPr>
                  <a:t>any</a:t>
                </a:r>
                <a:r>
                  <a:rPr lang="en-US" sz="1765" spc="180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3" dirty="0">
                    <a:latin typeface="Verdana"/>
                    <a:cs typeface="Verdana"/>
                  </a:rPr>
                  <a:t>particula</a:t>
                </a:r>
                <a:r>
                  <a:rPr lang="en-US" sz="1765" spc="-9" dirty="0">
                    <a:latin typeface="Verdana"/>
                    <a:cs typeface="Verdana"/>
                  </a:rPr>
                  <a:t>r</a:t>
                </a:r>
                <a:r>
                  <a:rPr lang="en-US" sz="1765" spc="180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3" dirty="0">
                    <a:latin typeface="Verdana"/>
                    <a:cs typeface="Verdana"/>
                  </a:rPr>
                  <a:t>value</a:t>
                </a:r>
                <a:r>
                  <a:rPr lang="en-US" sz="1765" spc="180" dirty="0">
                    <a:latin typeface="Times New Roman"/>
                    <a:cs typeface="Times New Roman"/>
                  </a:rPr>
                  <a:t> </a:t>
                </a:r>
                <a:r>
                  <a:rPr lang="en-US" sz="1765" spc="-13" dirty="0">
                    <a:latin typeface="Verdana"/>
                    <a:cs typeface="Verdana"/>
                  </a:rPr>
                  <a:t>x</a:t>
                </a:r>
                <a:endParaRPr lang="en-US" sz="1765" dirty="0">
                  <a:latin typeface="Verdana"/>
                  <a:cs typeface="Verdana"/>
                </a:endParaRPr>
              </a:p>
              <a:p>
                <a:pPr lvl="1">
                  <a:lnSpc>
                    <a:spcPct val="100000"/>
                  </a:lnSpc>
                  <a:buClr>
                    <a:srgbClr val="65659A"/>
                  </a:buClr>
                  <a:buFont typeface="Wingdings"/>
                  <a:buChar char=""/>
                </a:pPr>
                <a:endParaRPr lang="en-US" sz="1765" dirty="0">
                  <a:latin typeface="Times New Roman"/>
                  <a:cs typeface="Times New Roman"/>
                </a:endParaRPr>
              </a:p>
              <a:p>
                <a:pPr marL="313781" indent="-302575">
                  <a:spcBef>
                    <a:spcPts val="1037"/>
                  </a:spcBef>
                  <a:buClr>
                    <a:srgbClr val="FFCC00"/>
                  </a:buClr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118" dirty="0">
                    <a:latin typeface="Verdana"/>
                    <a:cs typeface="Verdana"/>
                  </a:rPr>
                  <a:t>Probability</a:t>
                </a:r>
                <a:r>
                  <a:rPr lang="en-US" sz="2118" spc="243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Density</a:t>
                </a:r>
                <a:r>
                  <a:rPr lang="en-US" sz="2118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Function</a:t>
                </a:r>
                <a:r>
                  <a:rPr lang="en-US" sz="2118" spc="243" dirty="0">
                    <a:latin typeface="Times New Roman"/>
                    <a:cs typeface="Times New Roman"/>
                  </a:rPr>
                  <a:t> </a:t>
                </a:r>
                <a:r>
                  <a:rPr lang="en-US" sz="2118" spc="-13" dirty="0">
                    <a:latin typeface="Verdana"/>
                    <a:cs typeface="Verdana"/>
                  </a:rPr>
                  <a:t>(PDF)</a:t>
                </a:r>
                <a:endParaRPr lang="en-US" sz="2118" dirty="0">
                  <a:latin typeface="Verdana"/>
                  <a:cs typeface="Verdana"/>
                </a:endParaRPr>
              </a:p>
              <a:p>
                <a:pPr marL="986140" indent="-571500">
                  <a:spcBef>
                    <a:spcPts val="405"/>
                  </a:spcBef>
                  <a:buFont typeface="Wingdings" panose="05000000000000000000" pitchFamily="2" charset="2"/>
                  <a:buChar char="n"/>
                  <a:tabLst>
                    <a:tab pos="666225" algn="l"/>
                    <a:tab pos="125008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40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𝑓</m:t>
                        </m:r>
                      </m:e>
                      <m:sub>
                        <m:r>
                          <a:rPr lang="en-US" sz="40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400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4000" b="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  <m:r>
                      <a:rPr lang="en-US" sz="4000" i="1" spc="-13" smtClean="0">
                        <a:solidFill>
                          <a:srgbClr val="6565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≥</m:t>
                    </m:r>
                    <m:r>
                      <a:rPr lang="en-US" sz="4000" b="0" i="1" spc="-13" smtClean="0">
                        <a:solidFill>
                          <a:srgbClr val="6565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0</m:t>
                    </m:r>
                  </m:oMath>
                </a14:m>
                <a:endParaRPr lang="en-US" sz="4800" dirty="0" smtClean="0">
                  <a:latin typeface="Cambria"/>
                  <a:cs typeface="Cambria"/>
                </a:endParaRPr>
              </a:p>
              <a:p>
                <a:pPr marL="1100440" indent="-685800">
                  <a:spcBef>
                    <a:spcPts val="405"/>
                  </a:spcBef>
                  <a:buFont typeface="Wingdings" panose="05000000000000000000" pitchFamily="2" charset="2"/>
                  <a:buChar char="n"/>
                  <a:tabLst>
                    <a:tab pos="666225" algn="l"/>
                    <a:tab pos="1250083" algn="l"/>
                  </a:tabLst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mbria"/>
                      </a:rPr>
                      <m:t>𝑃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sz="4800" dirty="0">
                  <a:latin typeface="Cambria"/>
                  <a:cs typeface="Cambria"/>
                </a:endParaRPr>
              </a:p>
            </p:txBody>
          </p:sp>
        </mc:Choice>
        <mc:Fallback>
          <p:sp>
            <p:nvSpPr>
              <p:cNvPr id="3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6712"/>
                <a:ext cx="11629623" cy="3774110"/>
              </a:xfrm>
              <a:prstGeom prst="rect">
                <a:avLst/>
              </a:prstGeom>
              <a:blipFill rotWithShape="0">
                <a:blip r:embed="rId2"/>
                <a:stretch>
                  <a:fillRect l="-891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13"/>
          <p:cNvSpPr/>
          <p:nvPr/>
        </p:nvSpPr>
        <p:spPr>
          <a:xfrm>
            <a:off x="5814811" y="1416921"/>
            <a:ext cx="6161492" cy="2613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565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Cumulativ</a:t>
            </a:r>
            <a:r>
              <a:rPr lang="en-US" sz="3200" spc="-18" dirty="0"/>
              <a:t>e</a:t>
            </a:r>
            <a:r>
              <a:rPr lang="en-US" sz="3200" spc="31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Distribution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Function</a:t>
            </a:r>
            <a:endParaRPr lang="en-GB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5"/>
              <p:cNvSpPr txBox="1"/>
              <p:nvPr/>
            </p:nvSpPr>
            <p:spPr>
              <a:xfrm>
                <a:off x="358913" y="1008478"/>
                <a:ext cx="11566923" cy="49244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13781" indent="-302575"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3200" spc="-18" dirty="0" smtClean="0">
                    <a:latin typeface="Verdana"/>
                    <a:cs typeface="Verdana"/>
                  </a:rPr>
                  <a:t> CDF</a:t>
                </a:r>
                <a:r>
                  <a:rPr lang="en-US" sz="3200" spc="229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of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an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r.v.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X,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denoted</a:t>
                </a:r>
                <a:r>
                  <a:rPr lang="en-US" sz="3200" spc="229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by</a:t>
                </a:r>
                <a:r>
                  <a:rPr lang="en-US" sz="3200" spc="202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202" dirty="0" smtClean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spc="202" dirty="0" smtClean="0">
                    <a:latin typeface="Times New Roman"/>
                    <a:cs typeface="Times New Roman"/>
                  </a:rPr>
                  <a:t>  </a:t>
                </a:r>
                <a:r>
                  <a:rPr lang="en-US" sz="3200" spc="-4" dirty="0" smtClean="0">
                    <a:latin typeface="Verdana"/>
                    <a:cs typeface="Verdana"/>
                  </a:rPr>
                  <a:t>i</a:t>
                </a:r>
                <a:r>
                  <a:rPr lang="en-US" sz="3200" dirty="0" smtClean="0">
                    <a:latin typeface="Verdana"/>
                    <a:cs typeface="Verdana"/>
                  </a:rPr>
                  <a:t>s</a:t>
                </a:r>
                <a:r>
                  <a:rPr lang="en-US" sz="3200" spc="221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defined</a:t>
                </a:r>
                <a:r>
                  <a:rPr lang="en-US" sz="3200" spc="238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as</a:t>
                </a:r>
                <a:endParaRPr sz="3200" dirty="0">
                  <a:latin typeface="Verdana"/>
                  <a:cs typeface="Verdana"/>
                </a:endParaRPr>
              </a:p>
            </p:txBody>
          </p:sp>
        </mc:Choice>
        <mc:Fallback>
          <p:sp>
            <p:nvSpPr>
              <p:cNvPr id="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3" y="1008478"/>
                <a:ext cx="11566923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1423" t="-25926" b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9"/>
          <p:cNvSpPr/>
          <p:nvPr/>
        </p:nvSpPr>
        <p:spPr>
          <a:xfrm>
            <a:off x="813148" y="3745138"/>
            <a:ext cx="8536913" cy="2977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28047" y="1697230"/>
                <a:ext cx="3182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 smtClean="0"/>
                  <a:t>=</a:t>
                </a:r>
                <a14:m>
                  <m:oMath xmlns:m="http://schemas.openxmlformats.org/officeDocument/2006/math">
                    <m:r>
                      <a:rPr lang="en-US" sz="3200" b="0" i="1" spc="202" smtClean="0">
                        <a:latin typeface="Cambria Math" panose="02040503050406030204" pitchFamily="18" charset="0"/>
                        <a:cs typeface="Times New Roman"/>
                      </a:rPr>
                      <m:t>𝑃</m:t>
                    </m:r>
                    <m:d>
                      <m:dPr>
                        <m:ctrlP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  <m:r>
                          <a:rPr lang="en-US" sz="320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≤</m:t>
                        </m:r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47" y="1697230"/>
                <a:ext cx="3182218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1009" y="2865676"/>
                <a:ext cx="7572394" cy="690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latin typeface="Verdana"/>
                    <a:cs typeface="Verdana"/>
                  </a:rPr>
                  <a:t>If</a:t>
                </a:r>
                <a:r>
                  <a:rPr lang="en-US" sz="3600" spc="254" dirty="0">
                    <a:latin typeface="Times New Roman"/>
                    <a:cs typeface="Times New Roman"/>
                  </a:rPr>
                  <a:t> </a:t>
                </a:r>
                <a:r>
                  <a:rPr lang="en-US" sz="3600" dirty="0">
                    <a:latin typeface="Verdana"/>
                    <a:cs typeface="Verdana"/>
                  </a:rPr>
                  <a:t>X</a:t>
                </a:r>
                <a:r>
                  <a:rPr lang="en-US" sz="3600" spc="254" dirty="0">
                    <a:latin typeface="Times New Roman"/>
                    <a:cs typeface="Times New Roman"/>
                  </a:rPr>
                  <a:t> </a:t>
                </a:r>
                <a:r>
                  <a:rPr lang="en-US" sz="3600" spc="-5" dirty="0">
                    <a:latin typeface="Verdana"/>
                    <a:cs typeface="Verdana"/>
                  </a:rPr>
                  <a:t>i</a:t>
                </a:r>
                <a:r>
                  <a:rPr lang="en-US" sz="3600" dirty="0">
                    <a:latin typeface="Verdana"/>
                    <a:cs typeface="Verdana"/>
                  </a:rPr>
                  <a:t>s</a:t>
                </a:r>
                <a:r>
                  <a:rPr lang="en-US" sz="3600" spc="254" dirty="0">
                    <a:latin typeface="Times New Roman"/>
                    <a:cs typeface="Times New Roman"/>
                  </a:rPr>
                  <a:t> </a:t>
                </a:r>
                <a:r>
                  <a:rPr lang="en-US" sz="3600" dirty="0">
                    <a:latin typeface="Verdana"/>
                    <a:cs typeface="Verdana"/>
                  </a:rPr>
                  <a:t>discrete</a:t>
                </a:r>
                <a:r>
                  <a:rPr lang="en-US" sz="3600" dirty="0">
                    <a:latin typeface="Verdana"/>
                    <a:cs typeface="Verdan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6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ar-AE" sz="3600" i="1" spc="202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ar-AE" sz="3600" i="1" spc="202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ar-AE" sz="36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sz="36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09" y="2865676"/>
                <a:ext cx="7572394" cy="690317"/>
              </a:xfrm>
              <a:prstGeom prst="rect">
                <a:avLst/>
              </a:prstGeom>
              <a:blipFill rotWithShape="0">
                <a:blip r:embed="rId5"/>
                <a:stretch>
                  <a:fillRect l="-2414" t="-15044" b="-28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6160557" y="4920748"/>
            <a:ext cx="304637" cy="879462"/>
          </a:xfrm>
          <a:custGeom>
            <a:avLst/>
            <a:gdLst/>
            <a:ahLst/>
            <a:cxnLst/>
            <a:rect l="l" t="t" r="r" b="b"/>
            <a:pathLst>
              <a:path w="320675" h="804545">
                <a:moveTo>
                  <a:pt x="307304" y="0"/>
                </a:moveTo>
                <a:lnTo>
                  <a:pt x="258286" y="7597"/>
                </a:lnTo>
                <a:lnTo>
                  <a:pt x="216044" y="23987"/>
                </a:lnTo>
                <a:lnTo>
                  <a:pt x="182942" y="47594"/>
                </a:lnTo>
                <a:lnTo>
                  <a:pt x="157113" y="87570"/>
                </a:lnTo>
                <a:lnTo>
                  <a:pt x="152841" y="302976"/>
                </a:lnTo>
                <a:lnTo>
                  <a:pt x="150147" y="314742"/>
                </a:lnTo>
                <a:lnTo>
                  <a:pt x="122752" y="356604"/>
                </a:lnTo>
                <a:lnTo>
                  <a:pt x="88458" y="380694"/>
                </a:lnTo>
                <a:lnTo>
                  <a:pt x="46350" y="396545"/>
                </a:lnTo>
                <a:lnTo>
                  <a:pt x="0" y="402379"/>
                </a:lnTo>
                <a:lnTo>
                  <a:pt x="16889" y="403884"/>
                </a:lnTo>
                <a:lnTo>
                  <a:pt x="63820" y="414673"/>
                </a:lnTo>
                <a:lnTo>
                  <a:pt x="103272" y="433659"/>
                </a:lnTo>
                <a:lnTo>
                  <a:pt x="132840" y="459280"/>
                </a:lnTo>
                <a:lnTo>
                  <a:pt x="152731" y="501064"/>
                </a:lnTo>
                <a:lnTo>
                  <a:pt x="154093" y="702965"/>
                </a:lnTo>
                <a:lnTo>
                  <a:pt x="156245" y="714187"/>
                </a:lnTo>
                <a:lnTo>
                  <a:pt x="180564" y="754577"/>
                </a:lnTo>
                <a:lnTo>
                  <a:pt x="212834" y="778569"/>
                </a:lnTo>
                <a:lnTo>
                  <a:pt x="254485" y="795468"/>
                </a:lnTo>
                <a:lnTo>
                  <a:pt x="303138" y="803749"/>
                </a:lnTo>
                <a:lnTo>
                  <a:pt x="320499" y="804331"/>
                </a:lnTo>
                <a:lnTo>
                  <a:pt x="30730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/>
          <p:cNvSpPr txBox="1"/>
          <p:nvPr/>
        </p:nvSpPr>
        <p:spPr>
          <a:xfrm>
            <a:off x="5945377" y="5175386"/>
            <a:ext cx="132790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88" dirty="0">
                <a:latin typeface="Verdana"/>
                <a:cs typeface="Verdana"/>
              </a:rPr>
              <a:t>?</a:t>
            </a:r>
            <a:endParaRPr sz="158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329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Cumulativ</a:t>
            </a:r>
            <a:r>
              <a:rPr lang="en-US" sz="3200" spc="-18" dirty="0"/>
              <a:t>e</a:t>
            </a:r>
            <a:r>
              <a:rPr lang="en-US" sz="3200" spc="31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Distribution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Function</a:t>
            </a:r>
            <a:endParaRPr lang="en-GB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1"/>
              <p:cNvSpPr txBox="1"/>
              <p:nvPr/>
            </p:nvSpPr>
            <p:spPr>
              <a:xfrm>
                <a:off x="268761" y="2435258"/>
                <a:ext cx="11412377" cy="54777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54106" indent="-342900">
                  <a:buSzPct val="75000"/>
                  <a:buFont typeface="Wingdings" panose="05000000000000000000" pitchFamily="2" charset="2"/>
                  <a:buChar char="q"/>
                  <a:tabLst>
                    <a:tab pos="313781" algn="l"/>
                    <a:tab pos="3288542" algn="l"/>
                  </a:tabLst>
                </a:pPr>
                <a:r>
                  <a:rPr lang="en-US" sz="2800" spc="-9" dirty="0" smtClean="0">
                    <a:latin typeface="Verdana"/>
                    <a:cs typeface="Verdana"/>
                  </a:rPr>
                  <a:t>If</a:t>
                </a:r>
                <a:r>
                  <a:rPr lang="en-US" sz="2800" spc="224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Verdana"/>
                    <a:cs typeface="Verdana"/>
                  </a:rPr>
                  <a:t>X</a:t>
                </a:r>
                <a:r>
                  <a:rPr lang="en-US" sz="28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Verdana"/>
                    <a:cs typeface="Verdana"/>
                  </a:rPr>
                  <a:t>is</a:t>
                </a:r>
                <a:r>
                  <a:rPr lang="en-US" sz="28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13" dirty="0">
                    <a:latin typeface="Verdana"/>
                    <a:cs typeface="Verdana"/>
                  </a:rPr>
                  <a:t>continuous</a:t>
                </a:r>
                <a:r>
                  <a:rPr lang="en-US" sz="2800" spc="-13" dirty="0" smtClean="0">
                    <a:latin typeface="Verdana"/>
                    <a:cs typeface="Verdan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ar-AE" sz="2800" i="1" spc="202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ar-AE" sz="2800" i="1" spc="202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ar-AE" sz="28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ar-AE" sz="28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  <m:r>
                      <a:rPr lang="ar-AE" sz="2800" b="0" i="1" spc="202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nary>
                      <m:naryPr>
                        <m:ctrlPr>
                          <a:rPr lang="ar-AE" sz="28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  <m:r>
                          <a:rPr lang="en-US" sz="2800" b="0" i="1" spc="202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≤</m:t>
                        </m:r>
                        <m:r>
                          <a:rPr lang="en-US" sz="2800" b="0" i="1" spc="202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sub>
                      <m:sup>
                        <m:r>
                          <a:rPr lang="en-US" sz="28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ar-AE" sz="2800" b="0" i="1" spc="202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800" b="0" i="1" spc="202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pc="202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ar-AE" sz="2800" b="0" i="1" spc="202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2800" b="0" i="1" spc="202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sz="2800" b="0" i="1" spc="202" smtClean="0">
                        <a:latin typeface="Cambria Math" panose="02040503050406030204" pitchFamily="18" charset="0"/>
                        <a:cs typeface="Times New Roman"/>
                      </a:rPr>
                      <m:t>𝑑𝑦</m:t>
                    </m:r>
                  </m:oMath>
                </a14:m>
                <a:endParaRPr sz="2000" dirty="0">
                  <a:latin typeface="Cambria"/>
                  <a:cs typeface="Cambria"/>
                </a:endParaRPr>
              </a:p>
            </p:txBody>
          </p:sp>
        </mc:Choice>
        <mc:Fallback>
          <p:sp>
            <p:nvSpPr>
              <p:cNvPr id="4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1" y="2435258"/>
                <a:ext cx="11412377" cy="547779"/>
              </a:xfrm>
              <a:prstGeom prst="rect">
                <a:avLst/>
              </a:prstGeom>
              <a:blipFill rotWithShape="0">
                <a:blip r:embed="rId2"/>
                <a:stretch>
                  <a:fillRect l="-1229" t="-2111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15"/>
          <p:cNvSpPr/>
          <p:nvPr/>
        </p:nvSpPr>
        <p:spPr>
          <a:xfrm>
            <a:off x="2597076" y="3692562"/>
            <a:ext cx="7192159" cy="247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/>
              <p:cNvSpPr txBox="1"/>
              <p:nvPr/>
            </p:nvSpPr>
            <p:spPr>
              <a:xfrm>
                <a:off x="358913" y="1008478"/>
                <a:ext cx="11566923" cy="49244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13781" indent="-302575"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3200" spc="-18" dirty="0" smtClean="0">
                    <a:latin typeface="Verdana"/>
                    <a:cs typeface="Verdana"/>
                  </a:rPr>
                  <a:t> CDF</a:t>
                </a:r>
                <a:r>
                  <a:rPr lang="en-US" sz="3200" spc="229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of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an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r.v.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X,</a:t>
                </a:r>
                <a:r>
                  <a:rPr lang="en-US" sz="32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denoted</a:t>
                </a:r>
                <a:r>
                  <a:rPr lang="en-US" sz="3200" spc="229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by</a:t>
                </a:r>
                <a:r>
                  <a:rPr lang="en-US" sz="3200" spc="202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202" dirty="0" smtClean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spc="202" dirty="0" smtClean="0">
                    <a:latin typeface="Times New Roman"/>
                    <a:cs typeface="Times New Roman"/>
                  </a:rPr>
                  <a:t>  </a:t>
                </a:r>
                <a:r>
                  <a:rPr lang="en-US" sz="3200" spc="-4" dirty="0" smtClean="0">
                    <a:latin typeface="Verdana"/>
                    <a:cs typeface="Verdana"/>
                  </a:rPr>
                  <a:t>i</a:t>
                </a:r>
                <a:r>
                  <a:rPr lang="en-US" sz="3200" dirty="0" smtClean="0">
                    <a:latin typeface="Verdana"/>
                    <a:cs typeface="Verdana"/>
                  </a:rPr>
                  <a:t>s</a:t>
                </a:r>
                <a:r>
                  <a:rPr lang="en-US" sz="3200" spc="221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defined</a:t>
                </a:r>
                <a:r>
                  <a:rPr lang="en-US" sz="3200" spc="238" dirty="0">
                    <a:latin typeface="Times New Roman"/>
                    <a:cs typeface="Times New Roman"/>
                  </a:rPr>
                  <a:t> </a:t>
                </a:r>
                <a:r>
                  <a:rPr lang="en-US" sz="3200" spc="-13" dirty="0">
                    <a:latin typeface="Verdana"/>
                    <a:cs typeface="Verdana"/>
                  </a:rPr>
                  <a:t>as</a:t>
                </a:r>
                <a:endParaRPr sz="3200" dirty="0">
                  <a:latin typeface="Verdana"/>
                  <a:cs typeface="Verdana"/>
                </a:endParaRPr>
              </a:p>
            </p:txBody>
          </p:sp>
        </mc:Choice>
        <mc:Fallback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3" y="1008478"/>
                <a:ext cx="11566923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1423" t="-25926" b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28047" y="1697230"/>
                <a:ext cx="3182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202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𝐹</m:t>
                        </m:r>
                      </m:e>
                      <m:sub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 smtClean="0"/>
                  <a:t>=</a:t>
                </a:r>
                <a14:m>
                  <m:oMath xmlns:m="http://schemas.openxmlformats.org/officeDocument/2006/math">
                    <m:r>
                      <a:rPr lang="en-US" sz="3200" b="0" i="1" spc="202" smtClean="0">
                        <a:latin typeface="Cambria Math" panose="02040503050406030204" pitchFamily="18" charset="0"/>
                        <a:cs typeface="Times New Roman"/>
                      </a:rPr>
                      <m:t>𝑃</m:t>
                    </m:r>
                    <m:d>
                      <m:dPr>
                        <m:ctrlP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en-US" sz="3200" b="0" i="1" spc="202" smtClean="0">
                            <a:latin typeface="Cambria Math" panose="02040503050406030204" pitchFamily="18" charset="0"/>
                            <a:cs typeface="Times New Roman"/>
                          </a:rPr>
                          <m:t>𝑋</m:t>
                        </m:r>
                        <m:r>
                          <a:rPr lang="en-US" sz="3200" i="1" spc="-13" smtClean="0">
                            <a:solidFill>
                              <a:srgbClr val="65659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≤</m:t>
                        </m:r>
                        <m:r>
                          <a:rPr lang="en-US" sz="3200" i="1" spc="202"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47" y="1697230"/>
                <a:ext cx="3182218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Join</a:t>
            </a:r>
            <a:r>
              <a:rPr lang="en-US" sz="3200" spc="-13" dirty="0"/>
              <a:t>t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PMF</a:t>
            </a:r>
            <a:r>
              <a:rPr lang="en-US" sz="3200" spc="4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an</a:t>
            </a:r>
            <a:r>
              <a:rPr lang="en-US" sz="3200" spc="-22" dirty="0"/>
              <a:t>d</a:t>
            </a:r>
            <a:r>
              <a:rPr lang="en-US" sz="3200" spc="4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PDF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216573" y="960323"/>
            <a:ext cx="1163198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For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discrete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r.v.s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Y,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defined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their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joint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PMF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11"/>
          <p:cNvSpPr txBox="1"/>
          <p:nvPr/>
        </p:nvSpPr>
        <p:spPr>
          <a:xfrm>
            <a:off x="216574" y="2362180"/>
            <a:ext cx="1123274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For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continuous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r.v.s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defined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their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joint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8" dirty="0" smtClean="0">
                <a:latin typeface="Verdana"/>
                <a:cs typeface="Verdana"/>
              </a:rPr>
              <a:t>PDF</a:t>
            </a:r>
            <a:r>
              <a:rPr lang="en-US" sz="2800" spc="-18" dirty="0" smtClean="0">
                <a:latin typeface="Verdana"/>
                <a:cs typeface="Verdana"/>
              </a:rPr>
              <a:t> as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6" name="object 14"/>
          <p:cNvSpPr txBox="1"/>
          <p:nvPr/>
        </p:nvSpPr>
        <p:spPr>
          <a:xfrm>
            <a:off x="538111" y="2963410"/>
            <a:ext cx="14145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800" spc="-18" dirty="0">
                <a:latin typeface="Verdana"/>
                <a:cs typeface="Verdana"/>
              </a:rPr>
              <a:t>s</a:t>
            </a:r>
            <a:r>
              <a:rPr sz="2800" spc="-13" dirty="0">
                <a:latin typeface="Verdana"/>
                <a:cs typeface="Verdana"/>
              </a:rPr>
              <a:t>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that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7" name="object 20"/>
          <p:cNvSpPr txBox="1"/>
          <p:nvPr/>
        </p:nvSpPr>
        <p:spPr>
          <a:xfrm>
            <a:off x="216574" y="3768900"/>
            <a:ext cx="6274378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83" algn="r">
              <a:tabLst>
                <a:tab pos="294730" algn="l"/>
              </a:tabLst>
            </a:pPr>
            <a:endParaRPr dirty="0">
              <a:latin typeface="Cambria"/>
              <a:cs typeface="Cambria"/>
            </a:endParaRPr>
          </a:p>
          <a:p>
            <a:pPr marL="313781" indent="-302575">
              <a:spcBef>
                <a:spcPts val="180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dirty="0">
                <a:latin typeface="Verdana"/>
                <a:cs typeface="Verdana"/>
              </a:rPr>
              <a:t>Conditional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88" y="1615981"/>
            <a:ext cx="5753100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937" y="2362180"/>
            <a:ext cx="1571625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2943225"/>
            <a:ext cx="8286750" cy="97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60" y="4994520"/>
            <a:ext cx="66484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Independence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of</a:t>
            </a:r>
            <a:r>
              <a:rPr lang="en-US" sz="3200" spc="13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Variables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152179" y="973203"/>
            <a:ext cx="1164486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4" dirty="0">
                <a:latin typeface="Verdana"/>
                <a:cs typeface="Verdana"/>
              </a:rPr>
              <a:t>Tw</a:t>
            </a:r>
            <a:r>
              <a:rPr sz="2800" dirty="0">
                <a:latin typeface="Verdana"/>
                <a:cs typeface="Verdana"/>
              </a:rPr>
              <a:t>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discret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random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said</a:t>
            </a:r>
            <a:r>
              <a:rPr sz="2800" spc="-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be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independen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if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13"/>
          <p:cNvSpPr txBox="1"/>
          <p:nvPr/>
        </p:nvSpPr>
        <p:spPr>
          <a:xfrm>
            <a:off x="152176" y="3411220"/>
            <a:ext cx="1175163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4" dirty="0">
                <a:latin typeface="Verdana"/>
                <a:cs typeface="Verdana"/>
              </a:rPr>
              <a:t>Tw</a:t>
            </a:r>
            <a:r>
              <a:rPr sz="2800" dirty="0">
                <a:latin typeface="Verdana"/>
                <a:cs typeface="Verdana"/>
              </a:rPr>
              <a:t>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continuous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random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said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be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independen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if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18"/>
          <p:cNvSpPr txBox="1"/>
          <p:nvPr/>
        </p:nvSpPr>
        <p:spPr>
          <a:xfrm>
            <a:off x="83407" y="4936166"/>
            <a:ext cx="11889172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Intuitive</a:t>
            </a:r>
            <a:r>
              <a:rPr sz="2800" spc="24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explanatio</a:t>
            </a:r>
            <a:r>
              <a:rPr sz="2800" spc="-26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4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knowing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doesn’t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tell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any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information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about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68" y="2254591"/>
            <a:ext cx="81343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35" y="4303877"/>
            <a:ext cx="4953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Exercis</a:t>
            </a:r>
            <a:r>
              <a:rPr lang="en-US" sz="3200" spc="-18" dirty="0"/>
              <a:t>e</a:t>
            </a:r>
            <a:endParaRPr lang="en-GB" sz="3200" b="1" dirty="0"/>
          </a:p>
        </p:txBody>
      </p:sp>
      <p:sp>
        <p:nvSpPr>
          <p:cNvPr id="3" name="object 7"/>
          <p:cNvSpPr/>
          <p:nvPr/>
        </p:nvSpPr>
        <p:spPr>
          <a:xfrm>
            <a:off x="3575490" y="1030063"/>
            <a:ext cx="4654110" cy="216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6"/>
          <p:cNvSpPr txBox="1"/>
          <p:nvPr/>
        </p:nvSpPr>
        <p:spPr>
          <a:xfrm>
            <a:off x="167425" y="3387312"/>
            <a:ext cx="11797048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 algn="just"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Any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person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H</a:t>
            </a:r>
            <a:r>
              <a:rPr sz="2800" dirty="0">
                <a:latin typeface="Verdana"/>
                <a:cs typeface="Verdana"/>
              </a:rPr>
              <a:t>K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ha</a:t>
            </a:r>
            <a:r>
              <a:rPr sz="2800" spc="-13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diseas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wit</a:t>
            </a:r>
            <a:r>
              <a:rPr sz="2800" dirty="0">
                <a:latin typeface="Verdana"/>
                <a:cs typeface="Verdana"/>
              </a:rPr>
              <a:t>h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0.1</a:t>
            </a:r>
            <a:r>
              <a:rPr sz="2800" spc="-26" dirty="0">
                <a:latin typeface="Verdana"/>
                <a:cs typeface="Verdana"/>
              </a:rPr>
              <a:t>%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chance</a:t>
            </a:r>
            <a:endParaRPr sz="2800" dirty="0">
              <a:latin typeface="Verdana"/>
              <a:cs typeface="Verdana"/>
            </a:endParaRPr>
          </a:p>
          <a:p>
            <a:pPr marL="313781" marR="756998" indent="-302575" algn="just">
              <a:spcBef>
                <a:spcPts val="507"/>
              </a:spcBef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A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la</a:t>
            </a:r>
            <a:r>
              <a:rPr sz="2800" dirty="0">
                <a:latin typeface="Verdana"/>
                <a:cs typeface="Verdana"/>
              </a:rPr>
              <a:t>b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has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develope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95%-accuracy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tes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for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detectin</a:t>
            </a:r>
            <a:r>
              <a:rPr sz="2800" spc="-13" dirty="0">
                <a:latin typeface="Verdana"/>
                <a:cs typeface="Verdana"/>
              </a:rPr>
              <a:t>g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disease</a:t>
            </a:r>
            <a:endParaRPr sz="2800" dirty="0">
              <a:latin typeface="Verdana"/>
              <a:cs typeface="Verdana"/>
            </a:endParaRPr>
          </a:p>
          <a:p>
            <a:pPr marL="666786" marR="4483" lvl="1" indent="-252146" algn="just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perso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ha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0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th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FF0000"/>
                </a:solidFill>
                <a:latin typeface="Verdana"/>
                <a:cs typeface="Verdana"/>
              </a:rPr>
              <a:t>disease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the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tes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give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solidFill>
                  <a:srgbClr val="FF0000"/>
                </a:solidFill>
                <a:latin typeface="Verdana"/>
                <a:cs typeface="Verdana"/>
              </a:rPr>
              <a:t>positive</a:t>
            </a:r>
            <a:r>
              <a:rPr sz="2000" spc="-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resul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with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95%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chance</a:t>
            </a:r>
            <a:endParaRPr sz="2000" dirty="0">
              <a:latin typeface="Verdana"/>
              <a:cs typeface="Verdana"/>
            </a:endParaRPr>
          </a:p>
          <a:p>
            <a:pPr marL="666225" marR="386063" lvl="1" indent="-251585" algn="just">
              <a:spcBef>
                <a:spcPts val="42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perso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don’</a:t>
            </a:r>
            <a:r>
              <a:rPr sz="2000" spc="-9" dirty="0">
                <a:solidFill>
                  <a:srgbClr val="0000FF"/>
                </a:solidFill>
                <a:latin typeface="Verdana"/>
                <a:cs typeface="Verdana"/>
              </a:rPr>
              <a:t>t</a:t>
            </a:r>
            <a:r>
              <a:rPr sz="20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hav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20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th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2000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disease</a:t>
            </a:r>
            <a:r>
              <a:rPr sz="2000" spc="-9" dirty="0">
                <a:latin typeface="Verdana"/>
                <a:cs typeface="Verdana"/>
              </a:rPr>
              <a:t>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the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tes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gives</a:t>
            </a:r>
            <a:r>
              <a:rPr sz="2000" spc="-9" dirty="0"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0000FF"/>
                </a:solidFill>
                <a:latin typeface="Verdana"/>
                <a:cs typeface="Verdana"/>
              </a:rPr>
              <a:t>negativ</a:t>
            </a:r>
            <a:r>
              <a:rPr sz="2000" spc="-13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2000" spc="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result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with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95%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chance</a:t>
            </a:r>
            <a:endParaRPr sz="2000" dirty="0">
              <a:latin typeface="Verdana"/>
              <a:cs typeface="Verdana"/>
            </a:endParaRPr>
          </a:p>
          <a:p>
            <a:pPr marL="313781" marR="303696" indent="-302575" algn="just">
              <a:spcBef>
                <a:spcPts val="503"/>
              </a:spcBef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FF0000"/>
                </a:solidFill>
                <a:latin typeface="Verdana"/>
                <a:cs typeface="Verdana"/>
              </a:rPr>
              <a:t>Questio</a:t>
            </a:r>
            <a:r>
              <a:rPr sz="2800" spc="-22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Given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that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person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tested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positive,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2" dirty="0">
                <a:latin typeface="Verdana"/>
                <a:cs typeface="Verdana"/>
              </a:rPr>
              <a:t>wha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probabilit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4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tha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he/she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has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disease?</a:t>
            </a:r>
            <a:endParaRPr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255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6" dirty="0"/>
              <a:t>Mea</a:t>
            </a:r>
            <a:r>
              <a:rPr lang="en-US" sz="3200" spc="-22" dirty="0"/>
              <a:t>n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(Expected</a:t>
            </a:r>
            <a:r>
              <a:rPr lang="en-US" sz="3200" spc="4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Value)</a:t>
            </a:r>
            <a:endParaRPr lang="en-GB" sz="3200" b="1" dirty="0"/>
          </a:p>
        </p:txBody>
      </p:sp>
      <p:sp>
        <p:nvSpPr>
          <p:cNvPr id="5" name="object 7"/>
          <p:cNvSpPr txBox="1"/>
          <p:nvPr/>
        </p:nvSpPr>
        <p:spPr>
          <a:xfrm>
            <a:off x="346034" y="956962"/>
            <a:ext cx="11064647" cy="1656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lang="en-US" sz="2800" spc="-13" dirty="0" smtClean="0">
                <a:latin typeface="Verdana"/>
                <a:cs typeface="Verdana"/>
              </a:rPr>
              <a:t>µ</a:t>
            </a:r>
            <a:r>
              <a:rPr lang="en-US" sz="2800" spc="-13" baseline="-25000" dirty="0" smtClean="0">
                <a:latin typeface="Verdana"/>
                <a:cs typeface="Verdana"/>
              </a:rPr>
              <a:t>x</a:t>
            </a:r>
            <a:r>
              <a:rPr lang="en-US" sz="2800" spc="-13" dirty="0" smtClean="0">
                <a:latin typeface="Verdana"/>
                <a:cs typeface="Verdana"/>
              </a:rPr>
              <a:t> </a:t>
            </a:r>
            <a:r>
              <a:rPr sz="2800" spc="-13" dirty="0" smtClean="0">
                <a:latin typeface="Verdana"/>
                <a:cs typeface="Verdana"/>
              </a:rPr>
              <a:t>or</a:t>
            </a:r>
            <a:r>
              <a:rPr sz="2800" spc="212" dirty="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E(X)):</a:t>
            </a:r>
            <a:r>
              <a:rPr sz="2800" spc="21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i="1" spc="-22" dirty="0">
                <a:solidFill>
                  <a:srgbClr val="0000FF"/>
                </a:solidFill>
                <a:latin typeface="Verdana"/>
                <a:cs typeface="Verdana"/>
              </a:rPr>
              <a:t>mea</a:t>
            </a:r>
            <a:r>
              <a:rPr sz="2800" i="1" spc="-18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800" i="1" spc="22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random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X</a:t>
            </a:r>
            <a:endParaRPr sz="2800" dirty="0">
              <a:latin typeface="Verdana"/>
              <a:cs typeface="Verdana"/>
            </a:endParaRPr>
          </a:p>
          <a:p>
            <a:pPr marL="313781" indent="-302575">
              <a:spcBef>
                <a:spcPts val="53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9" dirty="0">
                <a:latin typeface="Verdana"/>
                <a:cs typeface="Verdana"/>
              </a:rPr>
              <a:t>It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weighte</a:t>
            </a:r>
            <a:r>
              <a:rPr sz="2800" dirty="0">
                <a:latin typeface="Verdana"/>
                <a:cs typeface="Verdana"/>
              </a:rPr>
              <a:t>d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sum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values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 smtClean="0">
                <a:latin typeface="Verdana"/>
                <a:cs typeface="Verdana"/>
              </a:rPr>
              <a:t>X</a:t>
            </a:r>
            <a:endParaRPr lang="en-US" sz="2800" dirty="0" smtClean="0">
              <a:latin typeface="Verdana"/>
              <a:cs typeface="Verdana"/>
            </a:endParaRPr>
          </a:p>
          <a:p>
            <a:pPr marL="313781" indent="-302575">
              <a:spcBef>
                <a:spcPts val="53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sz="1600" dirty="0">
              <a:latin typeface="Verdana"/>
              <a:cs typeface="Verdana"/>
            </a:endParaRPr>
          </a:p>
          <a:p>
            <a:pPr marL="414640">
              <a:spcBef>
                <a:spcPts val="405"/>
              </a:spcBef>
              <a:tabLst>
                <a:tab pos="666225" algn="l"/>
                <a:tab pos="3558618" algn="l"/>
              </a:tabLst>
            </a:pPr>
            <a:r>
              <a:rPr sz="1600" spc="-13" dirty="0">
                <a:solidFill>
                  <a:srgbClr val="65659A"/>
                </a:solidFill>
                <a:latin typeface="Wingdings"/>
                <a:cs typeface="Wingdings"/>
              </a:rPr>
              <a:t></a:t>
            </a:r>
            <a:r>
              <a:rPr sz="1600" spc="-13" dirty="0">
                <a:solidFill>
                  <a:srgbClr val="65659A"/>
                </a:solidFill>
                <a:latin typeface="Times New Roman"/>
                <a:cs typeface="Times New Roman"/>
              </a:rPr>
              <a:t>	</a:t>
            </a: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discrete</a:t>
            </a:r>
            <a:r>
              <a:rPr sz="2000" spc="-9" dirty="0" smtClean="0">
                <a:latin typeface="Verdana"/>
                <a:cs typeface="Verdana"/>
              </a:rPr>
              <a:t>: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764912" y="2824476"/>
            <a:ext cx="33421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352" indent="-252146">
              <a:buClr>
                <a:srgbClr val="65659A"/>
              </a:buClr>
              <a:buSzPct val="75000"/>
              <a:buFont typeface="Wingdings"/>
              <a:buChar char=""/>
              <a:tabLst>
                <a:tab pos="263352" algn="l"/>
              </a:tabLst>
            </a:pPr>
            <a:r>
              <a:rPr sz="2000" spc="-13" dirty="0">
                <a:latin typeface="Verdana"/>
                <a:cs typeface="Verdana"/>
              </a:rPr>
              <a:t>I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X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continuous</a:t>
            </a:r>
            <a:r>
              <a:rPr sz="2000" spc="-9" dirty="0" smtClean="0">
                <a:latin typeface="Verdana"/>
                <a:cs typeface="Verdana"/>
              </a:rPr>
              <a:t>: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346035" y="3331107"/>
            <a:ext cx="1149896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9" dirty="0">
                <a:latin typeface="Verdana"/>
                <a:cs typeface="Verdana"/>
              </a:rPr>
              <a:t>It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center-of-gravity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probability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mass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8" name="object 13"/>
          <p:cNvSpPr/>
          <p:nvPr/>
        </p:nvSpPr>
        <p:spPr>
          <a:xfrm>
            <a:off x="346034" y="4903048"/>
            <a:ext cx="3151317" cy="152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4"/>
          <p:cNvSpPr/>
          <p:nvPr/>
        </p:nvSpPr>
        <p:spPr>
          <a:xfrm>
            <a:off x="4107066" y="3960848"/>
            <a:ext cx="3235362" cy="2589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706" y="2127220"/>
            <a:ext cx="3362325" cy="4572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06" y="2793530"/>
            <a:ext cx="35814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 smtClean="0"/>
              <a:t>Motivation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280005" y="1037597"/>
            <a:ext cx="11631989" cy="3518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marR="1522961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Simulation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more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than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flowchart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programming</a:t>
            </a:r>
            <a:endParaRPr sz="2800" dirty="0">
              <a:latin typeface="Verdana"/>
              <a:cs typeface="Verdana"/>
            </a:endParaRPr>
          </a:p>
          <a:p>
            <a:pPr marL="571500" indent="-571500">
              <a:spcBef>
                <a:spcPts val="6"/>
              </a:spcBef>
              <a:buFont typeface="Wingdings" panose="05000000000000000000" pitchFamily="2" charset="2"/>
              <a:buChar char="q"/>
            </a:pPr>
            <a:endParaRPr sz="3600" dirty="0">
              <a:latin typeface="Times New Roman"/>
              <a:cs typeface="Times New Roman"/>
            </a:endParaRPr>
          </a:p>
          <a:p>
            <a:pPr marL="468406" marR="4483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Need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apply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C3300"/>
                </a:solidFill>
                <a:latin typeface="Verdana"/>
                <a:cs typeface="Verdana"/>
              </a:rPr>
              <a:t>probability</a:t>
            </a:r>
            <a:r>
              <a:rPr sz="2800" spc="247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an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C3300"/>
                </a:solidFill>
                <a:latin typeface="Verdana"/>
                <a:cs typeface="Verdana"/>
              </a:rPr>
              <a:t>statistics</a:t>
            </a:r>
            <a:r>
              <a:rPr sz="2800" spc="229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various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stages</a:t>
            </a:r>
            <a:endParaRPr sz="2800" dirty="0">
              <a:latin typeface="Verdana"/>
              <a:cs typeface="Verdana"/>
            </a:endParaRPr>
          </a:p>
          <a:p>
            <a:pPr marL="792840" lvl="1" indent="-342900">
              <a:spcBef>
                <a:spcPts val="427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400" spc="-18" dirty="0">
                <a:latin typeface="Verdana"/>
                <a:cs typeface="Verdana"/>
              </a:rPr>
              <a:t>Mode</a:t>
            </a:r>
            <a:r>
              <a:rPr sz="2400" spc="-9" dirty="0">
                <a:latin typeface="Verdana"/>
                <a:cs typeface="Verdana"/>
              </a:rPr>
              <a:t>l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i="1" spc="-13" dirty="0">
                <a:latin typeface="Verdana"/>
                <a:cs typeface="Verdana"/>
              </a:rPr>
              <a:t>probabilistic</a:t>
            </a:r>
            <a:r>
              <a:rPr sz="2400" i="1" spc="19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system</a:t>
            </a:r>
            <a:endParaRPr sz="2400" dirty="0">
              <a:latin typeface="Verdana"/>
              <a:cs typeface="Verdana"/>
            </a:endParaRPr>
          </a:p>
          <a:p>
            <a:pPr marL="7928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400" spc="-18" dirty="0">
                <a:latin typeface="Verdana"/>
                <a:cs typeface="Verdana"/>
              </a:rPr>
              <a:t>Choos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inpu</a:t>
            </a:r>
            <a:r>
              <a:rPr sz="2400" spc="-9" dirty="0">
                <a:latin typeface="Verdana"/>
                <a:cs typeface="Verdana"/>
              </a:rPr>
              <a:t>t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probability</a:t>
            </a:r>
            <a:r>
              <a:rPr sz="2400" spc="202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distributions</a:t>
            </a:r>
            <a:endParaRPr sz="2400" dirty="0">
              <a:latin typeface="Verdana"/>
              <a:cs typeface="Verdana"/>
            </a:endParaRPr>
          </a:p>
          <a:p>
            <a:pPr marL="7928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400" spc="-18" dirty="0">
                <a:latin typeface="Verdana"/>
                <a:cs typeface="Verdana"/>
              </a:rPr>
              <a:t>Generat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random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number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from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give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distributions</a:t>
            </a:r>
            <a:endParaRPr sz="2400" dirty="0">
              <a:latin typeface="Verdana"/>
              <a:cs typeface="Verdana"/>
            </a:endParaRPr>
          </a:p>
          <a:p>
            <a:pPr marL="792840" marR="4499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400" spc="-13" dirty="0">
                <a:latin typeface="Verdana"/>
                <a:cs typeface="Verdana"/>
              </a:rPr>
              <a:t>Perfor</a:t>
            </a:r>
            <a:r>
              <a:rPr sz="2400" spc="-18" dirty="0">
                <a:latin typeface="Verdana"/>
                <a:cs typeface="Verdana"/>
              </a:rPr>
              <a:t>m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statistica</a:t>
            </a:r>
            <a:r>
              <a:rPr sz="2400" spc="-9" dirty="0">
                <a:latin typeface="Verdana"/>
                <a:cs typeface="Verdana"/>
              </a:rPr>
              <a:t>l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analyse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simulatio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output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data</a:t>
            </a:r>
            <a:endParaRPr sz="2400" dirty="0">
              <a:latin typeface="Verdana"/>
              <a:cs typeface="Verdana"/>
            </a:endParaRPr>
          </a:p>
          <a:p>
            <a:pPr marL="792840" lvl="1" indent="-342900">
              <a:spcBef>
                <a:spcPts val="424"/>
              </a:spcBef>
              <a:buClr>
                <a:srgbClr val="65659A"/>
              </a:buClr>
              <a:buSzPct val="75000"/>
              <a:buFont typeface="Wingdings" panose="05000000000000000000" pitchFamily="2" charset="2"/>
              <a:buChar char="q"/>
              <a:tabLst>
                <a:tab pos="702646" algn="l"/>
              </a:tabLst>
            </a:pPr>
            <a:r>
              <a:rPr sz="2400" spc="-13" dirty="0">
                <a:latin typeface="Verdana"/>
                <a:cs typeface="Verdana"/>
              </a:rPr>
              <a:t>Validate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th</a:t>
            </a:r>
            <a:r>
              <a:rPr sz="2400" spc="-13" dirty="0">
                <a:latin typeface="Verdana"/>
                <a:cs typeface="Verdana"/>
              </a:rPr>
              <a:t>e</a:t>
            </a:r>
            <a:r>
              <a:rPr sz="2400" spc="172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simulatio</a:t>
            </a:r>
            <a:r>
              <a:rPr sz="2400" spc="-13" dirty="0">
                <a:latin typeface="Verdana"/>
                <a:cs typeface="Verdana"/>
              </a:rPr>
              <a:t>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models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17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Variance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227667" y="1025280"/>
            <a:ext cx="11689205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649416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Var</a:t>
            </a:r>
            <a:r>
              <a:rPr sz="2800" spc="-13" dirty="0">
                <a:latin typeface="Verdana"/>
                <a:cs typeface="Verdana"/>
              </a:rPr>
              <a:t>(X):</a:t>
            </a:r>
            <a:r>
              <a:rPr sz="2800" spc="202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CC3300"/>
                </a:solidFill>
                <a:latin typeface="Verdana"/>
                <a:cs typeface="Verdana"/>
              </a:rPr>
              <a:t>variance</a:t>
            </a:r>
            <a:r>
              <a:rPr sz="2800" spc="216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expected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value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the</a:t>
            </a:r>
            <a:r>
              <a:rPr sz="2800" spc="-13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squar</a:t>
            </a:r>
            <a:r>
              <a:rPr sz="32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distanc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from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mean</a:t>
            </a:r>
            <a:endParaRPr sz="2800" dirty="0">
              <a:latin typeface="Verdana"/>
              <a:cs typeface="Verdana"/>
            </a:endParaRPr>
          </a:p>
          <a:p>
            <a:pPr marL="702086" lvl="1" indent="-252146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how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probability</a:t>
            </a:r>
            <a:r>
              <a:rPr sz="2000" spc="20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mas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concentrate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around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 smtClean="0">
                <a:latin typeface="Verdana"/>
                <a:cs typeface="Verdana"/>
              </a:rPr>
              <a:t>mean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8"/>
          <p:cNvSpPr txBox="1"/>
          <p:nvPr/>
        </p:nvSpPr>
        <p:spPr>
          <a:xfrm>
            <a:off x="227667" y="2694141"/>
            <a:ext cx="1044460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Discrete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</a:t>
            </a:r>
            <a:r>
              <a:rPr sz="2800" spc="-13" dirty="0" smtClean="0">
                <a:latin typeface="Verdana"/>
                <a:cs typeface="Verdana"/>
              </a:rPr>
              <a:t>: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5" name="object 12"/>
          <p:cNvSpPr txBox="1"/>
          <p:nvPr/>
        </p:nvSpPr>
        <p:spPr>
          <a:xfrm>
            <a:off x="171398" y="3641962"/>
            <a:ext cx="116892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latin typeface="Verdana"/>
                <a:cs typeface="Verdana"/>
              </a:rPr>
              <a:t>Continuous</a:t>
            </a:r>
            <a:r>
              <a:rPr sz="2400" spc="25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variable</a:t>
            </a:r>
            <a:r>
              <a:rPr sz="2400" spc="-13" dirty="0" smtClean="0">
                <a:latin typeface="Verdana"/>
                <a:cs typeface="Verdana"/>
              </a:rPr>
              <a:t>: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7" name="object 28"/>
          <p:cNvSpPr txBox="1"/>
          <p:nvPr/>
        </p:nvSpPr>
        <p:spPr>
          <a:xfrm>
            <a:off x="171398" y="5150549"/>
            <a:ext cx="824108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solidFill>
                  <a:srgbClr val="FF0000"/>
                </a:solidFill>
                <a:latin typeface="Verdana"/>
                <a:cs typeface="Verdana"/>
              </a:rPr>
              <a:t>Exercis</a:t>
            </a:r>
            <a:r>
              <a:rPr sz="2800" spc="-9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1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derive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following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formula: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500" y="2694141"/>
            <a:ext cx="466725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0" y="3641962"/>
            <a:ext cx="5038725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0" y="4451600"/>
            <a:ext cx="3686175" cy="628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24" y="5996502"/>
            <a:ext cx="5953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Variance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333156" y="960325"/>
            <a:ext cx="1145101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  <a:tab pos="2737743" algn="l"/>
              </a:tabLst>
            </a:pPr>
            <a:r>
              <a:rPr sz="2800" spc="-13" dirty="0">
                <a:latin typeface="Verdana"/>
                <a:cs typeface="Verdana"/>
              </a:rPr>
              <a:t>Larger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variance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implie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“flatter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shape”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probability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mass</a:t>
            </a:r>
            <a:r>
              <a:rPr sz="2800" dirty="0">
                <a:latin typeface="Times New Roman"/>
                <a:cs typeface="Times New Roman"/>
              </a:rPr>
              <a:t>	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7"/>
          <p:cNvSpPr/>
          <p:nvPr/>
        </p:nvSpPr>
        <p:spPr>
          <a:xfrm>
            <a:off x="1039949" y="2530849"/>
            <a:ext cx="10112101" cy="390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8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Properties</a:t>
            </a:r>
            <a:r>
              <a:rPr lang="en-US" sz="3200" spc="-18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o</a:t>
            </a:r>
            <a:r>
              <a:rPr lang="en-US" sz="3200" spc="-13" dirty="0"/>
              <a:t>f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Expectation</a:t>
            </a:r>
            <a:endParaRPr lang="en-GB" sz="3200" b="1" dirty="0"/>
          </a:p>
        </p:txBody>
      </p:sp>
      <p:sp>
        <p:nvSpPr>
          <p:cNvPr id="3" name="object 9"/>
          <p:cNvSpPr txBox="1"/>
          <p:nvPr/>
        </p:nvSpPr>
        <p:spPr>
          <a:xfrm>
            <a:off x="167425" y="940158"/>
            <a:ext cx="11230378" cy="4193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118" spc="-18" dirty="0">
                <a:latin typeface="Verdana"/>
                <a:cs typeface="Verdana"/>
              </a:rPr>
              <a:t>Expectation</a:t>
            </a:r>
            <a:r>
              <a:rPr sz="2118" spc="23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Verdana"/>
                <a:cs typeface="Verdana"/>
              </a:rPr>
              <a:t>i</a:t>
            </a:r>
            <a:r>
              <a:rPr sz="2118" dirty="0">
                <a:latin typeface="Verdana"/>
                <a:cs typeface="Verdana"/>
              </a:rPr>
              <a:t>s</a:t>
            </a:r>
            <a:r>
              <a:rPr sz="2118" spc="221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a</a:t>
            </a:r>
            <a:r>
              <a:rPr sz="2118" spc="216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Verdana"/>
                <a:cs typeface="Verdana"/>
              </a:rPr>
              <a:t>linea</a:t>
            </a:r>
            <a:r>
              <a:rPr sz="2118" spc="-13" dirty="0">
                <a:latin typeface="Verdana"/>
                <a:cs typeface="Verdana"/>
              </a:rPr>
              <a:t>r</a:t>
            </a:r>
            <a:r>
              <a:rPr sz="2118" spc="238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operation</a:t>
            </a:r>
            <a:endParaRPr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 smtClean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 smtClean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 smtClean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 smtClean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 smtClean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118" dirty="0">
              <a:latin typeface="Verdana"/>
              <a:cs typeface="Verdana"/>
            </a:endParaRPr>
          </a:p>
          <a:p>
            <a:pPr marL="313781" indent="-302575">
              <a:spcBef>
                <a:spcPts val="194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118" dirty="0" smtClean="0">
                <a:latin typeface="Verdana"/>
                <a:cs typeface="Verdana"/>
              </a:rPr>
              <a:t>Total</a:t>
            </a:r>
            <a:r>
              <a:rPr sz="2118" spc="224" dirty="0" smtClean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expectation</a:t>
            </a:r>
            <a:r>
              <a:rPr sz="2118" spc="221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Verdana"/>
                <a:cs typeface="Verdana"/>
              </a:rPr>
              <a:t>law</a:t>
            </a:r>
            <a:r>
              <a:rPr sz="2118" dirty="0">
                <a:latin typeface="Verdana"/>
                <a:cs typeface="Verdana"/>
              </a:rPr>
              <a:t>: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X,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Verdana"/>
                <a:cs typeface="Verdana"/>
              </a:rPr>
              <a:t>Y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are</a:t>
            </a:r>
            <a:r>
              <a:rPr sz="2118" spc="21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Verdana"/>
                <a:cs typeface="Verdana"/>
              </a:rPr>
              <a:t>two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discrete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 err="1" smtClean="0">
                <a:latin typeface="Verdana"/>
                <a:cs typeface="Verdana"/>
              </a:rPr>
              <a:t>r.v.s</a:t>
            </a:r>
            <a:endParaRPr sz="2118" dirty="0">
              <a:latin typeface="Verdana"/>
              <a:cs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" y="1461282"/>
            <a:ext cx="10410825" cy="2905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28" y="5236803"/>
            <a:ext cx="5667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Properties</a:t>
            </a:r>
            <a:r>
              <a:rPr lang="en-US" sz="3200" spc="-18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o</a:t>
            </a:r>
            <a:r>
              <a:rPr lang="en-US" sz="3200" spc="-13" dirty="0"/>
              <a:t>f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Variance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190815" y="998961"/>
            <a:ext cx="10537286" cy="340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Variance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nonlinear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operation</a:t>
            </a:r>
            <a:endParaRPr sz="2800" dirty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 smtClean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 smtClean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 smtClean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>
              <a:latin typeface="Verdana"/>
              <a:cs typeface="Verdana"/>
            </a:endParaRPr>
          </a:p>
          <a:p>
            <a:pPr marL="313781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endParaRPr lang="en-US" sz="2800" spc="-13" dirty="0" smtClean="0">
              <a:latin typeface="Verdana"/>
              <a:cs typeface="Verdana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0" y="4647492"/>
            <a:ext cx="118745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4" dirty="0">
                <a:latin typeface="Verdana"/>
                <a:cs typeface="Verdana"/>
              </a:rPr>
              <a:t>Tota</a:t>
            </a:r>
            <a:r>
              <a:rPr sz="2800" dirty="0">
                <a:latin typeface="Verdana"/>
                <a:cs typeface="Verdana"/>
              </a:rPr>
              <a:t>l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variance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law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X,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two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discrete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r.v.s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6" y="1462005"/>
            <a:ext cx="7317568" cy="294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7" y="5325979"/>
            <a:ext cx="7419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Discrete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Variables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309092" y="5647802"/>
            <a:ext cx="1114022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Exercise</a:t>
            </a:r>
            <a:r>
              <a:rPr sz="2800" spc="-13" dirty="0">
                <a:latin typeface="Verdana"/>
                <a:cs typeface="Verdana"/>
              </a:rPr>
              <a:t>: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computing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mean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variance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for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Binomial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</a:t>
            </a:r>
            <a:r>
              <a:rPr sz="2800" spc="-13" dirty="0"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8"/>
          <p:cNvSpPr/>
          <p:nvPr/>
        </p:nvSpPr>
        <p:spPr>
          <a:xfrm>
            <a:off x="309093" y="836713"/>
            <a:ext cx="9084125" cy="452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1713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Geometric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13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320277" y="836712"/>
            <a:ext cx="11871723" cy="1356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only</a:t>
            </a:r>
            <a:r>
              <a:rPr sz="2800" spc="23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memoryless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d</a:t>
            </a:r>
            <a:r>
              <a:rPr sz="2800" spc="-18" dirty="0">
                <a:latin typeface="Verdana"/>
                <a:cs typeface="Verdana"/>
              </a:rPr>
              <a:t>iscret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</a:t>
            </a:r>
            <a:r>
              <a:rPr sz="2800" spc="-13" dirty="0"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  <a:p>
            <a:pPr marL="313781" marR="4483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Memoryless</a:t>
            </a:r>
            <a:r>
              <a:rPr sz="2800" spc="22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4" dirty="0">
                <a:solidFill>
                  <a:srgbClr val="0000FF"/>
                </a:solidFill>
                <a:latin typeface="Verdana"/>
                <a:cs typeface="Verdana"/>
              </a:rPr>
              <a:t>p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ropert</a:t>
            </a:r>
            <a:r>
              <a:rPr sz="2800" spc="-18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Give</a:t>
            </a:r>
            <a:r>
              <a:rPr sz="2800" dirty="0">
                <a:latin typeface="Verdana"/>
                <a:cs typeface="Verdana"/>
              </a:rPr>
              <a:t>n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that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Geometri</a:t>
            </a:r>
            <a:r>
              <a:rPr sz="2800" spc="-13" dirty="0">
                <a:latin typeface="Verdana"/>
                <a:cs typeface="Verdana"/>
              </a:rPr>
              <a:t>c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Z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&gt;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Z-</a:t>
            </a:r>
            <a:r>
              <a:rPr sz="2800" spc="-22" dirty="0">
                <a:latin typeface="Verdana"/>
                <a:cs typeface="Verdana"/>
              </a:rPr>
              <a:t>m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has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22" dirty="0">
                <a:latin typeface="Verdana"/>
                <a:cs typeface="Verdana"/>
              </a:rPr>
              <a:t>sam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22" dirty="0">
                <a:latin typeface="Verdana"/>
                <a:cs typeface="Verdana"/>
              </a:rPr>
              <a:t>PM</a:t>
            </a:r>
            <a:r>
              <a:rPr sz="2800" spc="-13" dirty="0">
                <a:latin typeface="Verdana"/>
                <a:cs typeface="Verdana"/>
              </a:rPr>
              <a:t>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Z: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14"/>
          <p:cNvSpPr/>
          <p:nvPr/>
        </p:nvSpPr>
        <p:spPr>
          <a:xfrm>
            <a:off x="414854" y="3449859"/>
            <a:ext cx="10467794" cy="3079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69" y="2221134"/>
            <a:ext cx="86772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Exponentia</a:t>
            </a:r>
            <a:r>
              <a:rPr lang="en-US" sz="3200" spc="-9" dirty="0"/>
              <a:t>l</a:t>
            </a:r>
            <a:r>
              <a:rPr lang="en-US" sz="3200" spc="22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13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230124" y="973203"/>
            <a:ext cx="1152828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only</a:t>
            </a:r>
            <a:r>
              <a:rPr sz="2800" spc="23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memoryless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</a:t>
            </a:r>
            <a:r>
              <a:rPr sz="2800" spc="-13" dirty="0">
                <a:latin typeface="Verdana"/>
                <a:cs typeface="Verdana"/>
              </a:rPr>
              <a:t>ontinuous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3" dirty="0" err="1">
                <a:latin typeface="Verdana"/>
                <a:cs typeface="Verdana"/>
              </a:rPr>
              <a:t>r.v</a:t>
            </a:r>
            <a:r>
              <a:rPr sz="2800" spc="-13" dirty="0" smtClean="0">
                <a:latin typeface="Verdana"/>
                <a:cs typeface="Verdana"/>
              </a:rPr>
              <a:t>.</a:t>
            </a:r>
            <a:r>
              <a:rPr lang="en-US" sz="2800" spc="-13" dirty="0" smtClean="0">
                <a:latin typeface="Verdana"/>
                <a:cs typeface="Verdana"/>
              </a:rPr>
              <a:t> </a:t>
            </a:r>
            <a:r>
              <a:rPr sz="2800" spc="-18" dirty="0" smtClean="0">
                <a:latin typeface="Verdana"/>
                <a:cs typeface="Verdana"/>
              </a:rPr>
              <a:t>An</a:t>
            </a:r>
            <a:r>
              <a:rPr sz="2800" spc="221" dirty="0" smtClean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exponential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has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22" dirty="0">
                <a:latin typeface="Verdana"/>
                <a:cs typeface="Verdana"/>
              </a:rPr>
              <a:t>PDF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12"/>
          <p:cNvSpPr/>
          <p:nvPr/>
        </p:nvSpPr>
        <p:spPr>
          <a:xfrm>
            <a:off x="643652" y="3730391"/>
            <a:ext cx="4778353" cy="3127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4" y="1971468"/>
            <a:ext cx="65627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Gaussian</a:t>
            </a:r>
            <a:r>
              <a:rPr lang="en-US" sz="3200" spc="-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Random</a:t>
            </a:r>
            <a:r>
              <a:rPr lang="en-US" sz="3200" spc="-22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178610" y="1037597"/>
            <a:ext cx="5941919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118" spc="-18" dirty="0">
                <a:latin typeface="Verdana"/>
                <a:cs typeface="Verdana"/>
              </a:rPr>
              <a:t>A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Verdana"/>
                <a:cs typeface="Verdana"/>
              </a:rPr>
              <a:t>Gaussian</a:t>
            </a:r>
            <a:r>
              <a:rPr sz="2118" spc="229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Verdana"/>
                <a:cs typeface="Verdana"/>
              </a:rPr>
              <a:t>random</a:t>
            </a:r>
            <a:r>
              <a:rPr sz="2118" spc="238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variable</a:t>
            </a:r>
            <a:r>
              <a:rPr sz="2118" spc="221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Verdana"/>
                <a:cs typeface="Verdana"/>
              </a:rPr>
              <a:t>W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has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Verdana"/>
                <a:cs typeface="Verdana"/>
              </a:rPr>
              <a:t>a</a:t>
            </a:r>
            <a:r>
              <a:rPr sz="2118" spc="224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Verdana"/>
                <a:cs typeface="Verdana"/>
              </a:rPr>
              <a:t>PDF</a:t>
            </a:r>
            <a:endParaRPr sz="2118" dirty="0">
              <a:latin typeface="Verdana"/>
              <a:cs typeface="Verdana"/>
            </a:endParaRPr>
          </a:p>
        </p:txBody>
      </p:sp>
      <p:sp>
        <p:nvSpPr>
          <p:cNvPr id="4" name="object 22"/>
          <p:cNvSpPr/>
          <p:nvPr/>
        </p:nvSpPr>
        <p:spPr>
          <a:xfrm>
            <a:off x="294749" y="4377262"/>
            <a:ext cx="4032551" cy="2480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23"/>
          <p:cNvSpPr/>
          <p:nvPr/>
        </p:nvSpPr>
        <p:spPr>
          <a:xfrm>
            <a:off x="4914136" y="4417605"/>
            <a:ext cx="4255621" cy="2440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47" y="1662984"/>
            <a:ext cx="9322785" cy="21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Covariance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" y="836712"/>
            <a:ext cx="11383515" cy="2035277"/>
          </a:xfrm>
          <a:prstGeom prst="rect">
            <a:avLst/>
          </a:prstGeom>
        </p:spPr>
      </p:pic>
      <p:sp>
        <p:nvSpPr>
          <p:cNvPr id="4" name="object 25"/>
          <p:cNvSpPr txBox="1"/>
          <p:nvPr/>
        </p:nvSpPr>
        <p:spPr>
          <a:xfrm>
            <a:off x="237385" y="3075794"/>
            <a:ext cx="11383515" cy="28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I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measures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dependenc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between</a:t>
            </a:r>
            <a:r>
              <a:rPr sz="2800" spc="202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X</a:t>
            </a:r>
            <a:r>
              <a:rPr sz="2800" i="1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an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Y</a:t>
            </a:r>
            <a:endParaRPr sz="2800" dirty="0">
              <a:latin typeface="Verdana"/>
              <a:cs typeface="Verdana"/>
            </a:endParaRPr>
          </a:p>
          <a:p>
            <a:pPr>
              <a:spcBef>
                <a:spcPts val="6"/>
              </a:spcBef>
              <a:buClr>
                <a:srgbClr val="FFCC00"/>
              </a:buClr>
              <a:buFont typeface="Wingdings"/>
              <a:buChar char=""/>
            </a:pPr>
            <a:endParaRPr sz="3600" dirty="0">
              <a:latin typeface="Times New Roman"/>
              <a:cs typeface="Times New Roman"/>
            </a:endParaRPr>
          </a:p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9" dirty="0">
                <a:latin typeface="Verdana"/>
                <a:cs typeface="Verdana"/>
              </a:rPr>
              <a:t>If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statistically,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larg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implie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also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large,</a:t>
            </a:r>
            <a:r>
              <a:rPr sz="2800" spc="-1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then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w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sa</a:t>
            </a:r>
            <a:r>
              <a:rPr sz="2800" spc="-13" dirty="0">
                <a:latin typeface="Verdana"/>
                <a:cs typeface="Verdana"/>
              </a:rPr>
              <a:t>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212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positivel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4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correlated</a:t>
            </a:r>
            <a:endParaRPr sz="2800" dirty="0">
              <a:latin typeface="Verdana"/>
              <a:cs typeface="Verdana"/>
            </a:endParaRPr>
          </a:p>
          <a:p>
            <a:pPr>
              <a:spcBef>
                <a:spcPts val="3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1206">
              <a:tabLst>
                <a:tab pos="313221" algn="l"/>
                <a:tab pos="2956269" algn="l"/>
                <a:tab pos="3290223" algn="l"/>
              </a:tabLst>
            </a:pPr>
            <a:r>
              <a:rPr dirty="0">
                <a:solidFill>
                  <a:srgbClr val="FFCC00"/>
                </a:solidFill>
                <a:latin typeface="Wingdings"/>
                <a:cs typeface="Wingdings"/>
              </a:rPr>
              <a:t></a:t>
            </a:r>
            <a:r>
              <a:rPr dirty="0">
                <a:solidFill>
                  <a:srgbClr val="FFCC00"/>
                </a:solidFill>
                <a:latin typeface="Times New Roman"/>
                <a:cs typeface="Times New Roman"/>
              </a:rPr>
              <a:t>	</a:t>
            </a:r>
            <a:r>
              <a:rPr sz="2800" spc="-13" dirty="0">
                <a:latin typeface="Verdana"/>
                <a:cs typeface="Verdana"/>
              </a:rPr>
              <a:t>Note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 smtClean="0">
                <a:latin typeface="Verdana"/>
                <a:cs typeface="Verdana"/>
              </a:rPr>
              <a:t>that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9" y="5455074"/>
            <a:ext cx="3679229" cy="4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Covarianc</a:t>
            </a:r>
            <a:r>
              <a:rPr lang="en-US" sz="3200" spc="-18" dirty="0"/>
              <a:t>e</a:t>
            </a:r>
            <a:r>
              <a:rPr lang="en-US" sz="3200" spc="35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an</a:t>
            </a:r>
            <a:r>
              <a:rPr lang="en-US" sz="3200" spc="-22" dirty="0"/>
              <a:t>d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Correlation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24" y="1909872"/>
            <a:ext cx="6699787" cy="1309846"/>
          </a:xfrm>
          <a:prstGeom prst="rect">
            <a:avLst/>
          </a:prstGeom>
        </p:spPr>
      </p:pic>
      <p:sp>
        <p:nvSpPr>
          <p:cNvPr id="4" name="object 6"/>
          <p:cNvSpPr txBox="1"/>
          <p:nvPr/>
        </p:nvSpPr>
        <p:spPr>
          <a:xfrm>
            <a:off x="191488" y="938109"/>
            <a:ext cx="11528287" cy="870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lnSpc>
                <a:spcPct val="101000"/>
              </a:lnSpc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lang="en-US" sz="2800" spc="-13" dirty="0" err="1" smtClean="0">
                <a:solidFill>
                  <a:srgbClr val="CC3300"/>
                </a:solidFill>
                <a:latin typeface="Verdana"/>
                <a:cs typeface="Verdana"/>
              </a:rPr>
              <a:t>Cor</a:t>
            </a:r>
            <a:r>
              <a:rPr lang="en-US" sz="2800" spc="-13" dirty="0" smtClean="0">
                <a:solidFill>
                  <a:srgbClr val="CC3300"/>
                </a:solidFill>
                <a:latin typeface="Verdana"/>
                <a:cs typeface="Verdana"/>
              </a:rPr>
              <a:t>(X,Y): c</a:t>
            </a:r>
            <a:r>
              <a:rPr sz="2800" spc="-13" dirty="0" smtClean="0">
                <a:solidFill>
                  <a:srgbClr val="CC3300"/>
                </a:solidFill>
                <a:latin typeface="Verdana"/>
                <a:cs typeface="Verdana"/>
              </a:rPr>
              <a:t>orrelation</a:t>
            </a:r>
            <a:r>
              <a:rPr sz="2800" spc="238" dirty="0" smtClean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CC3300"/>
                </a:solidFill>
                <a:latin typeface="Verdana"/>
                <a:cs typeface="Verdana"/>
              </a:rPr>
              <a:t>coefficient</a:t>
            </a:r>
            <a:r>
              <a:rPr sz="2800" spc="23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between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the</a:t>
            </a:r>
            <a:r>
              <a:rPr sz="2800" spc="-1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random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X</a:t>
            </a:r>
            <a:r>
              <a:rPr sz="2800" i="1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an</a:t>
            </a:r>
            <a:r>
              <a:rPr sz="2800" spc="-13" dirty="0">
                <a:latin typeface="Verdana"/>
                <a:cs typeface="Verdana"/>
              </a:rPr>
              <a:t>d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Y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13"/>
          <p:cNvSpPr txBox="1"/>
          <p:nvPr/>
        </p:nvSpPr>
        <p:spPr>
          <a:xfrm>
            <a:off x="448414" y="4055715"/>
            <a:ext cx="10176005" cy="408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lnSpc>
                <a:spcPct val="101000"/>
              </a:lnSpc>
              <a:spcBef>
                <a:spcPts val="631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  <a:tab pos="796220" algn="l"/>
                <a:tab pos="1131854" algn="l"/>
                <a:tab pos="2375774" algn="l"/>
              </a:tabLst>
            </a:pPr>
            <a:r>
              <a:rPr lang="en-US" sz="2800" dirty="0" smtClean="0">
                <a:latin typeface="Cambria"/>
                <a:cs typeface="Cambria"/>
              </a:rPr>
              <a:t> </a:t>
            </a:r>
            <a:r>
              <a:rPr sz="2800" spc="-18" dirty="0" smtClean="0">
                <a:latin typeface="Cambria"/>
                <a:cs typeface="Cambria"/>
              </a:rPr>
              <a:t> 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44" y="3844808"/>
            <a:ext cx="5417153" cy="6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1206" algn="ctr">
              <a:lnSpc>
                <a:spcPct val="100000"/>
              </a:lnSpc>
            </a:pPr>
            <a:r>
              <a:rPr lang="en-US" sz="3200" spc="-22" dirty="0"/>
              <a:t>Outlin</a:t>
            </a:r>
            <a:r>
              <a:rPr lang="en-US" sz="3200" spc="-18" dirty="0"/>
              <a:t>e</a:t>
            </a:r>
            <a:endParaRPr lang="en-US" sz="3200" spc="-18" dirty="0"/>
          </a:p>
        </p:txBody>
      </p:sp>
      <p:sp>
        <p:nvSpPr>
          <p:cNvPr id="4" name="object 6"/>
          <p:cNvSpPr txBox="1"/>
          <p:nvPr/>
        </p:nvSpPr>
        <p:spPr>
          <a:xfrm>
            <a:off x="167426" y="947444"/>
            <a:ext cx="11436439" cy="3395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marR="939103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dirty="0">
                <a:latin typeface="Verdana"/>
                <a:cs typeface="Verdana"/>
              </a:rPr>
              <a:t>Probability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Models,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Conditioning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Independence</a:t>
            </a:r>
            <a:endParaRPr sz="2800" dirty="0">
              <a:latin typeface="Verdana"/>
              <a:cs typeface="Verdana"/>
            </a:endParaRPr>
          </a:p>
          <a:p>
            <a:pPr marL="468406" indent="-457200">
              <a:spcBef>
                <a:spcPts val="507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22" dirty="0">
                <a:latin typeface="Verdana"/>
                <a:cs typeface="Verdana"/>
              </a:rPr>
              <a:t>Random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Variables:</a:t>
            </a:r>
            <a:r>
              <a:rPr sz="2800" spc="212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Discrete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vs.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Continuous</a:t>
            </a:r>
            <a:endParaRPr sz="2800" dirty="0">
              <a:latin typeface="Verdana"/>
              <a:cs typeface="Verdana"/>
            </a:endParaRPr>
          </a:p>
          <a:p>
            <a:pPr marL="468406" indent="-457200">
              <a:spcBef>
                <a:spcPts val="507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Distribution,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Mean,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Average,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Variance</a:t>
            </a:r>
            <a:endParaRPr sz="2800" dirty="0">
              <a:latin typeface="Verdana"/>
              <a:cs typeface="Verdana"/>
            </a:endParaRPr>
          </a:p>
          <a:p>
            <a:pPr marL="468406" indent="-457200">
              <a:spcBef>
                <a:spcPts val="507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18" dirty="0">
                <a:latin typeface="Verdana"/>
                <a:cs typeface="Verdana"/>
              </a:rPr>
              <a:t>Covarianc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Correlation</a:t>
            </a:r>
            <a:endParaRPr sz="2800" dirty="0">
              <a:latin typeface="Verdana"/>
              <a:cs typeface="Verdana"/>
            </a:endParaRPr>
          </a:p>
          <a:p>
            <a:pPr marL="468406" marR="130555" indent="-457200">
              <a:spcBef>
                <a:spcPts val="507"/>
              </a:spcBef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sz="2800" spc="-4" dirty="0">
                <a:latin typeface="Verdana"/>
                <a:cs typeface="Verdana"/>
              </a:rPr>
              <a:t>Hypothesi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4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Testing</a:t>
            </a:r>
            <a:r>
              <a:rPr sz="2800" spc="-9" dirty="0">
                <a:latin typeface="Verdana"/>
                <a:cs typeface="Verdana"/>
              </a:rPr>
              <a:t>,</a:t>
            </a:r>
            <a:r>
              <a:rPr sz="2800" spc="238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Maximum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Likelihood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Estimation</a:t>
            </a:r>
            <a:r>
              <a:rPr sz="2800" spc="-9" dirty="0">
                <a:latin typeface="Verdana"/>
                <a:cs typeface="Verdana"/>
              </a:rPr>
              <a:t>,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Least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Mean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Squared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Error</a:t>
            </a:r>
            <a:r>
              <a:rPr sz="2800" spc="-1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Estimation</a:t>
            </a:r>
          </a:p>
          <a:p>
            <a:pPr>
              <a:spcBef>
                <a:spcPts val="6"/>
              </a:spcBef>
              <a:buClr>
                <a:srgbClr val="FFCC00"/>
              </a:buClr>
            </a:pP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4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Exercise</a:t>
            </a:r>
            <a:endParaRPr lang="en-GB" sz="3200" b="1" dirty="0"/>
          </a:p>
        </p:txBody>
      </p:sp>
      <p:sp>
        <p:nvSpPr>
          <p:cNvPr id="7" name="object 6"/>
          <p:cNvSpPr txBox="1"/>
          <p:nvPr/>
        </p:nvSpPr>
        <p:spPr>
          <a:xfrm>
            <a:off x="203695" y="836712"/>
            <a:ext cx="11773657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Prove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tha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independen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5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random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variables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uncorrelated</a:t>
            </a:r>
            <a:endParaRPr sz="2800" dirty="0">
              <a:latin typeface="Verdana"/>
              <a:cs typeface="Verdana"/>
            </a:endParaRPr>
          </a:p>
          <a:p>
            <a:pPr>
              <a:spcBef>
                <a:spcPts val="6"/>
              </a:spcBef>
              <a:buClr>
                <a:srgbClr val="FFCC00"/>
              </a:buClr>
              <a:buFont typeface="Wingdings"/>
              <a:buChar char=""/>
            </a:pPr>
            <a:endParaRPr sz="3600" dirty="0">
              <a:latin typeface="Times New Roman"/>
              <a:cs typeface="Times New Roman"/>
            </a:endParaRPr>
          </a:p>
          <a:p>
            <a:pPr marL="313781" marR="1152586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Construct</a:t>
            </a:r>
            <a:r>
              <a:rPr sz="2800" spc="247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two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r.v.s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X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and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Y,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that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are</a:t>
            </a:r>
            <a:r>
              <a:rPr sz="2800" spc="-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uncorrelated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bu</a:t>
            </a:r>
            <a:r>
              <a:rPr sz="2800" spc="-9" dirty="0">
                <a:latin typeface="Verdana"/>
                <a:cs typeface="Verdana"/>
              </a:rPr>
              <a:t>t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NO</a:t>
            </a:r>
            <a:r>
              <a:rPr sz="2800" dirty="0">
                <a:latin typeface="Verdana"/>
                <a:cs typeface="Verdana"/>
              </a:rPr>
              <a:t>T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independent</a:t>
            </a:r>
            <a:endParaRPr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138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Hypothesi</a:t>
            </a:r>
            <a:r>
              <a:rPr lang="en-US" sz="3200" spc="-18" dirty="0"/>
              <a:t>s</a:t>
            </a:r>
            <a:r>
              <a:rPr lang="en-US" sz="3200" spc="35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Testing</a:t>
            </a:r>
            <a:endParaRPr lang="en-GB" sz="3200" b="1" dirty="0"/>
          </a:p>
        </p:txBody>
      </p:sp>
      <p:sp>
        <p:nvSpPr>
          <p:cNvPr id="5" name="object 13"/>
          <p:cNvSpPr txBox="1"/>
          <p:nvPr/>
        </p:nvSpPr>
        <p:spPr>
          <a:xfrm>
            <a:off x="448414" y="4055715"/>
            <a:ext cx="10176005" cy="408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marR="4483" indent="-302575">
              <a:lnSpc>
                <a:spcPct val="101000"/>
              </a:lnSpc>
              <a:spcBef>
                <a:spcPts val="631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  <a:tab pos="796220" algn="l"/>
                <a:tab pos="1131854" algn="l"/>
                <a:tab pos="2375774" algn="l"/>
              </a:tabLst>
            </a:pPr>
            <a:r>
              <a:rPr lang="en-US" sz="2800" dirty="0" smtClean="0">
                <a:latin typeface="Cambria"/>
                <a:cs typeface="Cambria"/>
              </a:rPr>
              <a:t> </a:t>
            </a:r>
            <a:r>
              <a:rPr sz="2800" spc="-18" dirty="0" smtClean="0">
                <a:latin typeface="Cambria"/>
                <a:cs typeface="Cambria"/>
              </a:rPr>
              <a:t> 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06062" y="978794"/>
            <a:ext cx="11333408" cy="526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40383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5294" y="1345042"/>
            <a:ext cx="7126941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20319">
            <a:solidFill>
              <a:srgbClr val="6666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061882" y="2420471"/>
            <a:ext cx="201706" cy="2017059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5999"/>
                </a:moveTo>
                <a:lnTo>
                  <a:pt x="228599" y="2285999"/>
                </a:lnTo>
                <a:lnTo>
                  <a:pt x="228599" y="0"/>
                </a:lnTo>
                <a:lnTo>
                  <a:pt x="0" y="0"/>
                </a:lnTo>
                <a:lnTo>
                  <a:pt x="0" y="22859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061882" y="4437529"/>
            <a:ext cx="201706" cy="2017059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5999"/>
                </a:moveTo>
                <a:lnTo>
                  <a:pt x="228599" y="2285999"/>
                </a:lnTo>
                <a:lnTo>
                  <a:pt x="228599" y="0"/>
                </a:lnTo>
                <a:lnTo>
                  <a:pt x="0" y="0"/>
                </a:lnTo>
                <a:lnTo>
                  <a:pt x="0" y="2285999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582284" y="1609612"/>
            <a:ext cx="6942716" cy="4445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98059" y="568422"/>
            <a:ext cx="9278471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767">
              <a:lnSpc>
                <a:spcPct val="100000"/>
              </a:lnSpc>
            </a:pPr>
            <a:r>
              <a:rPr spc="-22" dirty="0"/>
              <a:t>Hypothesi</a:t>
            </a:r>
            <a:r>
              <a:rPr spc="-18" dirty="0"/>
              <a:t>s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18" dirty="0"/>
              <a:t>Testing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9479735" y="5963894"/>
            <a:ext cx="18825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78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6" dirty="0"/>
              <a:t>Maximu</a:t>
            </a:r>
            <a:r>
              <a:rPr lang="en-US" sz="3200" spc="-31" dirty="0"/>
              <a:t>m</a:t>
            </a:r>
            <a:r>
              <a:rPr lang="en-US" sz="3200" spc="-4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Likelihood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Estimation</a:t>
            </a:r>
            <a:endParaRPr lang="en-GB" sz="3200" b="1" dirty="0"/>
          </a:p>
        </p:txBody>
      </p:sp>
      <p:sp>
        <p:nvSpPr>
          <p:cNvPr id="4" name="object 6"/>
          <p:cNvSpPr/>
          <p:nvPr/>
        </p:nvSpPr>
        <p:spPr>
          <a:xfrm>
            <a:off x="296214" y="991673"/>
            <a:ext cx="11191741" cy="522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7173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u="heavy" spc="-31" dirty="0">
                <a:solidFill>
                  <a:schemeClr val="tx1"/>
                </a:solidFill>
                <a:latin typeface="Garamond"/>
                <a:cs typeface="Garamond"/>
              </a:rPr>
              <a:t>ATV</a:t>
            </a:r>
            <a:r>
              <a:rPr lang="en-US" sz="3200" u="heavy" spc="-18" dirty="0">
                <a:solidFill>
                  <a:schemeClr val="tx1"/>
                </a:solidFill>
                <a:latin typeface="Garamond"/>
                <a:cs typeface="Garamond"/>
              </a:rPr>
              <a:t> Poll</a:t>
            </a:r>
            <a:r>
              <a:rPr lang="en-US" sz="3200" u="heavy" spc="-4" dirty="0">
                <a:solidFill>
                  <a:schemeClr val="tx1"/>
                </a:solidFill>
                <a:latin typeface="Garamond"/>
                <a:cs typeface="Garamond"/>
              </a:rPr>
              <a:t> </a:t>
            </a:r>
            <a:r>
              <a:rPr lang="en-US" sz="3200" u="heavy" spc="-22" dirty="0">
                <a:solidFill>
                  <a:schemeClr val="tx1"/>
                </a:solidFill>
                <a:latin typeface="Garamond"/>
                <a:cs typeface="Garamond"/>
              </a:rPr>
              <a:t>Problem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193183" y="953038"/>
            <a:ext cx="11771290" cy="5679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7021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6" dirty="0"/>
              <a:t>Maximu</a:t>
            </a:r>
            <a:r>
              <a:rPr lang="en-US" sz="3200" spc="-31" dirty="0"/>
              <a:t>m</a:t>
            </a:r>
            <a:r>
              <a:rPr lang="en-US" sz="3200" spc="-4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Likelihood</a:t>
            </a:r>
            <a:r>
              <a:rPr lang="en-US" sz="3200" spc="18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Estimation</a:t>
            </a:r>
            <a:endParaRPr lang="en-GB" sz="3200" b="1" dirty="0"/>
          </a:p>
        </p:txBody>
      </p:sp>
      <p:sp>
        <p:nvSpPr>
          <p:cNvPr id="3" name="object 5"/>
          <p:cNvSpPr/>
          <p:nvPr/>
        </p:nvSpPr>
        <p:spPr>
          <a:xfrm>
            <a:off x="309093" y="965915"/>
            <a:ext cx="10882648" cy="5396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9127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6" dirty="0"/>
              <a:t>Mea</a:t>
            </a:r>
            <a:r>
              <a:rPr lang="en-US" sz="3200" spc="-22" dirty="0"/>
              <a:t>n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an</a:t>
            </a:r>
            <a:r>
              <a:rPr lang="en-US" sz="3200" spc="-22" dirty="0"/>
              <a:t>d</a:t>
            </a:r>
            <a:r>
              <a:rPr lang="en-US" sz="3200" spc="4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Average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0" y="836712"/>
            <a:ext cx="12192000" cy="3908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22" dirty="0">
                <a:solidFill>
                  <a:srgbClr val="0000FF"/>
                </a:solidFill>
                <a:latin typeface="Verdana"/>
                <a:cs typeface="Verdana"/>
              </a:rPr>
              <a:t>Mean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“center”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12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CC3300"/>
                </a:solidFill>
                <a:latin typeface="Verdana"/>
                <a:cs typeface="Verdana"/>
              </a:rPr>
              <a:t>entire</a:t>
            </a:r>
            <a:r>
              <a:rPr sz="2800" spc="221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C3300"/>
                </a:solidFill>
                <a:latin typeface="Verdana"/>
                <a:cs typeface="Verdana"/>
              </a:rPr>
              <a:t>population</a:t>
            </a:r>
            <a:endParaRPr sz="2800" dirty="0">
              <a:latin typeface="Verdana"/>
              <a:cs typeface="Verdana"/>
            </a:endParaRPr>
          </a:p>
          <a:p>
            <a:pPr marL="702086" lvl="1" indent="-252146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E.g</a:t>
            </a:r>
            <a:r>
              <a:rPr sz="2000" spc="-9" dirty="0">
                <a:latin typeface="Verdana"/>
                <a:cs typeface="Verdana"/>
              </a:rPr>
              <a:t>.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mean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heigh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9" dirty="0">
                <a:latin typeface="Verdana"/>
                <a:cs typeface="Verdana"/>
              </a:rPr>
              <a:t>entire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populatio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IERG3050</a:t>
            </a:r>
            <a:endParaRPr sz="2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000" dirty="0">
              <a:latin typeface="Times New Roman"/>
              <a:cs typeface="Times New Roman"/>
            </a:endParaRPr>
          </a:p>
          <a:p>
            <a:pPr marL="313781" indent="-302575">
              <a:spcBef>
                <a:spcPts val="1015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solidFill>
                  <a:srgbClr val="FF0000"/>
                </a:solidFill>
                <a:latin typeface="Verdana"/>
                <a:cs typeface="Verdana"/>
              </a:rPr>
              <a:t>Averag</a:t>
            </a:r>
            <a:r>
              <a:rPr sz="2800" spc="-22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16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“center”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3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07" dirty="0"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CC3300"/>
                </a:solidFill>
                <a:latin typeface="Verdana"/>
                <a:cs typeface="Verdana"/>
              </a:rPr>
              <a:t>sampl</a:t>
            </a:r>
            <a:r>
              <a:rPr sz="2800" spc="-13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800" spc="221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population</a:t>
            </a:r>
          </a:p>
          <a:p>
            <a:pPr marL="702086" lvl="1" indent="-252146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E.g</a:t>
            </a:r>
            <a:r>
              <a:rPr sz="2000" spc="-9" dirty="0">
                <a:latin typeface="Verdana"/>
                <a:cs typeface="Verdana"/>
              </a:rPr>
              <a:t>.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22" dirty="0">
                <a:latin typeface="Verdana"/>
                <a:cs typeface="Verdana"/>
              </a:rPr>
              <a:t>w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pick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up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som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10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student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from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IERG3050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class</a:t>
            </a:r>
            <a:endParaRPr sz="2000" dirty="0">
              <a:latin typeface="Verdana"/>
              <a:cs typeface="Verdana"/>
            </a:endParaRPr>
          </a:p>
          <a:p>
            <a:pPr marL="702086" lvl="1" indent="-252146">
              <a:spcBef>
                <a:spcPts val="42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02646" algn="l"/>
              </a:tabLst>
            </a:pP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average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heigh</a:t>
            </a:r>
            <a:r>
              <a:rPr sz="2000" spc="-9" dirty="0">
                <a:latin typeface="Verdana"/>
                <a:cs typeface="Verdana"/>
              </a:rPr>
              <a:t>t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thes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1</a:t>
            </a:r>
            <a:r>
              <a:rPr sz="2000" spc="-13" dirty="0">
                <a:latin typeface="Verdana"/>
                <a:cs typeface="Verdana"/>
              </a:rPr>
              <a:t>0</a:t>
            </a:r>
            <a:r>
              <a:rPr sz="2000" spc="176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students</a:t>
            </a:r>
            <a:endParaRPr sz="2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65659A"/>
              </a:buClr>
              <a:buFont typeface="Wingdings"/>
              <a:buChar char=""/>
            </a:pPr>
            <a:endParaRPr sz="2000" dirty="0">
              <a:latin typeface="Times New Roman"/>
              <a:cs typeface="Times New Roman"/>
            </a:endParaRPr>
          </a:p>
          <a:p>
            <a:pPr marL="313781" indent="-302575">
              <a:spcBef>
                <a:spcPts val="1015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800" spc="-13" dirty="0">
                <a:latin typeface="Verdana"/>
                <a:cs typeface="Verdana"/>
              </a:rPr>
              <a:t>Average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i</a:t>
            </a:r>
            <a:r>
              <a:rPr sz="2800" dirty="0">
                <a:latin typeface="Verdana"/>
                <a:cs typeface="Verdana"/>
              </a:rPr>
              <a:t>s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an</a:t>
            </a:r>
            <a:r>
              <a:rPr sz="2800" spc="207" dirty="0"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CC3300"/>
                </a:solidFill>
                <a:latin typeface="Verdana"/>
                <a:cs typeface="Verdana"/>
              </a:rPr>
              <a:t>estimator</a:t>
            </a:r>
            <a:r>
              <a:rPr sz="2800" spc="22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of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th</a:t>
            </a:r>
            <a:r>
              <a:rPr sz="2800" spc="-13" dirty="0">
                <a:latin typeface="Verdana"/>
                <a:cs typeface="Verdana"/>
              </a:rPr>
              <a:t>e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mean</a:t>
            </a:r>
            <a:endParaRPr sz="2800" dirty="0">
              <a:latin typeface="Verdana"/>
              <a:cs typeface="Verdana"/>
            </a:endParaRPr>
          </a:p>
          <a:p>
            <a:pPr marL="702086" marR="68920" lvl="1" indent="-252146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702646" algn="l"/>
              </a:tabLst>
            </a:pPr>
            <a:r>
              <a:rPr sz="2000" spc="-13" dirty="0">
                <a:latin typeface="Verdana"/>
                <a:cs typeface="Verdana"/>
              </a:rPr>
              <a:t>An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estimato</a:t>
            </a:r>
            <a:r>
              <a:rPr sz="2000" spc="-9" dirty="0">
                <a:latin typeface="Verdana"/>
                <a:cs typeface="Verdana"/>
              </a:rPr>
              <a:t>r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solidFill>
                  <a:srgbClr val="CC3300"/>
                </a:solidFill>
                <a:latin typeface="Verdana"/>
                <a:cs typeface="Verdana"/>
              </a:rPr>
              <a:t>unbiase</a:t>
            </a:r>
            <a:r>
              <a:rPr sz="2000" spc="-13" dirty="0">
                <a:solidFill>
                  <a:srgbClr val="CC3300"/>
                </a:solidFill>
                <a:latin typeface="Verdana"/>
                <a:cs typeface="Verdana"/>
              </a:rPr>
              <a:t>d</a:t>
            </a:r>
            <a:r>
              <a:rPr sz="2000" spc="18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whe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68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samplin</a:t>
            </a:r>
            <a:r>
              <a:rPr sz="2000" spc="-13" dirty="0">
                <a:latin typeface="Verdana"/>
                <a:cs typeface="Verdana"/>
              </a:rPr>
              <a:t>g</a:t>
            </a:r>
            <a:r>
              <a:rPr sz="2000" spc="199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distribution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of</a:t>
            </a:r>
            <a:r>
              <a:rPr sz="2000" spc="-9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sample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sam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a</a:t>
            </a:r>
            <a:r>
              <a:rPr sz="2000" spc="-13" dirty="0">
                <a:latin typeface="Verdana"/>
                <a:cs typeface="Verdana"/>
              </a:rPr>
              <a:t>s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</a:t>
            </a:r>
            <a:r>
              <a:rPr sz="2000" spc="-13" dirty="0">
                <a:latin typeface="Verdana"/>
                <a:cs typeface="Verdana"/>
              </a:rPr>
              <a:t>e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distribution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o</a:t>
            </a:r>
            <a:r>
              <a:rPr sz="2000" spc="-9" dirty="0">
                <a:latin typeface="Verdana"/>
                <a:cs typeface="Verdana"/>
              </a:rPr>
              <a:t>f</a:t>
            </a:r>
            <a:r>
              <a:rPr sz="2000" spc="172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the</a:t>
            </a:r>
            <a:r>
              <a:rPr sz="2000" spc="-9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Verdana"/>
                <a:cs typeface="Verdana"/>
              </a:rPr>
              <a:t>populatio</a:t>
            </a:r>
            <a:r>
              <a:rPr sz="2000" spc="-13" dirty="0">
                <a:latin typeface="Verdana"/>
                <a:cs typeface="Verdana"/>
              </a:rPr>
              <a:t>n</a:t>
            </a:r>
            <a:r>
              <a:rPr sz="2000" spc="194" dirty="0">
                <a:latin typeface="Times New Roman"/>
                <a:cs typeface="Times New Roman"/>
              </a:rPr>
              <a:t> </a:t>
            </a:r>
            <a:r>
              <a:rPr sz="2000" spc="-13" dirty="0">
                <a:latin typeface="Verdana"/>
                <a:cs typeface="Verdana"/>
              </a:rPr>
              <a:t>itself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04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Probability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Model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141669" y="927279"/>
            <a:ext cx="11848562" cy="1236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Experiment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3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</a:t>
            </a:r>
            <a:r>
              <a:rPr sz="2400" spc="21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proces</a:t>
            </a:r>
            <a:r>
              <a:rPr sz="2400" spc="-13" dirty="0">
                <a:latin typeface="Verdana"/>
                <a:cs typeface="Verdana"/>
              </a:rPr>
              <a:t>s</a:t>
            </a:r>
            <a:r>
              <a:rPr sz="2400" spc="234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wit</a:t>
            </a:r>
            <a:r>
              <a:rPr sz="2400" dirty="0">
                <a:latin typeface="Verdana"/>
                <a:cs typeface="Verdana"/>
              </a:rPr>
              <a:t>h</a:t>
            </a:r>
            <a:r>
              <a:rPr sz="2400" spc="23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uncertain</a:t>
            </a:r>
            <a:r>
              <a:rPr sz="2400" spc="23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outcome</a:t>
            </a:r>
            <a:endParaRPr sz="2400" dirty="0">
              <a:latin typeface="Verdana"/>
              <a:cs typeface="Verdana"/>
            </a:endParaRPr>
          </a:p>
          <a:p>
            <a:pPr marL="313781" marR="4483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22" dirty="0">
                <a:solidFill>
                  <a:srgbClr val="CC3300"/>
                </a:solidFill>
                <a:latin typeface="Verdana"/>
                <a:cs typeface="Verdana"/>
              </a:rPr>
              <a:t>Sampl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spc="221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spac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e</a:t>
            </a:r>
            <a:r>
              <a:rPr sz="2400" spc="22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22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12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set</a:t>
            </a:r>
            <a:r>
              <a:rPr sz="2400" spc="224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of</a:t>
            </a:r>
            <a:r>
              <a:rPr sz="2400" spc="22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all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4" dirty="0">
                <a:latin typeface="Verdana"/>
                <a:cs typeface="Verdana"/>
              </a:rPr>
              <a:t>possibl</a:t>
            </a:r>
            <a:r>
              <a:rPr sz="2400" dirty="0">
                <a:latin typeface="Verdana"/>
                <a:cs typeface="Verdana"/>
              </a:rPr>
              <a:t>e</a:t>
            </a:r>
            <a:r>
              <a:rPr sz="2400" spc="238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outcomes</a:t>
            </a:r>
            <a:r>
              <a:rPr sz="2400" spc="24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of</a:t>
            </a:r>
            <a:r>
              <a:rPr sz="2400" spc="-9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an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experiment</a:t>
            </a:r>
            <a:endParaRPr sz="2400" dirty="0">
              <a:latin typeface="Verdana"/>
              <a:cs typeface="Verdana"/>
            </a:endParaRPr>
          </a:p>
          <a:p>
            <a:pPr marL="313781" marR="181545" indent="-302575">
              <a:spcBef>
                <a:spcPts val="507"/>
              </a:spcBef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Sample</a:t>
            </a:r>
            <a:r>
              <a:rPr sz="2400" spc="229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srgbClr val="CC3300"/>
                </a:solidFill>
                <a:latin typeface="Verdana"/>
                <a:cs typeface="Verdana"/>
              </a:rPr>
              <a:t>point</a:t>
            </a:r>
            <a:r>
              <a:rPr sz="2400" dirty="0">
                <a:solidFill>
                  <a:srgbClr val="CC3300"/>
                </a:solidFill>
                <a:latin typeface="Verdana"/>
                <a:cs typeface="Verdana"/>
              </a:rPr>
              <a:t>s</a:t>
            </a:r>
            <a:r>
              <a:rPr sz="2400" spc="23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CC3300"/>
                </a:solidFill>
                <a:latin typeface="Verdana"/>
                <a:cs typeface="Verdana"/>
              </a:rPr>
              <a:t>(outcome)</a:t>
            </a:r>
            <a:r>
              <a:rPr sz="2400" spc="-13" dirty="0">
                <a:solidFill>
                  <a:srgbClr val="CC3300"/>
                </a:solidFill>
                <a:latin typeface="Verdana"/>
                <a:cs typeface="Verdana"/>
              </a:rPr>
              <a:t>:</a:t>
            </a:r>
            <a:r>
              <a:rPr sz="2400" spc="224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elements</a:t>
            </a:r>
            <a:r>
              <a:rPr sz="2400" spc="22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o</a:t>
            </a:r>
            <a:r>
              <a:rPr sz="2400" spc="-9" dirty="0">
                <a:latin typeface="Verdana"/>
                <a:cs typeface="Verdana"/>
              </a:rPr>
              <a:t>f</a:t>
            </a:r>
            <a:r>
              <a:rPr sz="2400" spc="224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sample</a:t>
            </a:r>
            <a:r>
              <a:rPr sz="2400" spc="-13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space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7"/>
          <p:cNvSpPr txBox="1"/>
          <p:nvPr/>
        </p:nvSpPr>
        <p:spPr>
          <a:xfrm>
            <a:off x="141670" y="2537138"/>
            <a:ext cx="10530376" cy="1551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2400" spc="-18" dirty="0">
                <a:latin typeface="Verdana"/>
                <a:cs typeface="Verdana"/>
              </a:rPr>
              <a:t>Examples:</a:t>
            </a:r>
            <a:endParaRPr sz="2400" dirty="0">
              <a:latin typeface="Verdana"/>
              <a:cs typeface="Verdana"/>
            </a:endParaRPr>
          </a:p>
          <a:p>
            <a:pPr marL="666786" lvl="1" indent="-252146">
              <a:spcBef>
                <a:spcPts val="424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pc="-18" dirty="0">
                <a:latin typeface="Verdana"/>
                <a:cs typeface="Verdana"/>
              </a:rPr>
              <a:t>Fo</a:t>
            </a:r>
            <a:r>
              <a:rPr spc="-9" dirty="0">
                <a:latin typeface="Verdana"/>
                <a:cs typeface="Verdana"/>
              </a:rPr>
              <a:t>r</a:t>
            </a:r>
            <a:r>
              <a:rPr spc="172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th</a:t>
            </a:r>
            <a:r>
              <a:rPr spc="-13" dirty="0">
                <a:latin typeface="Verdana"/>
                <a:cs typeface="Verdana"/>
              </a:rPr>
              <a:t>e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experimen</a:t>
            </a:r>
            <a:r>
              <a:rPr spc="-9" dirty="0">
                <a:latin typeface="Verdana"/>
                <a:cs typeface="Verdana"/>
              </a:rPr>
              <a:t>t</a:t>
            </a:r>
            <a:r>
              <a:rPr spc="190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consists</a:t>
            </a:r>
            <a:r>
              <a:rPr spc="172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o</a:t>
            </a:r>
            <a:r>
              <a:rPr spc="-9" dirty="0">
                <a:latin typeface="Verdana"/>
                <a:cs typeface="Verdana"/>
              </a:rPr>
              <a:t>f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flipping</a:t>
            </a:r>
            <a:r>
              <a:rPr spc="194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a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coin:</a:t>
            </a:r>
            <a:endParaRPr dirty="0">
              <a:latin typeface="Verdana"/>
              <a:cs typeface="Verdana"/>
            </a:endParaRPr>
          </a:p>
          <a:p>
            <a:pPr marL="1720195">
              <a:spcBef>
                <a:spcPts val="503"/>
              </a:spcBef>
            </a:pPr>
            <a:r>
              <a:rPr sz="2400" dirty="0">
                <a:latin typeface="Verdana"/>
                <a:cs typeface="Verdana"/>
              </a:rPr>
              <a:t>Ω</a:t>
            </a:r>
            <a:r>
              <a:rPr sz="2400" spc="-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216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{H,</a:t>
            </a:r>
            <a:r>
              <a:rPr sz="2400" spc="216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T}</a:t>
            </a:r>
            <a:endParaRPr sz="2400" dirty="0">
              <a:latin typeface="Verdana"/>
              <a:cs typeface="Verdana"/>
            </a:endParaRPr>
          </a:p>
          <a:p>
            <a:pPr marL="666786" lvl="1" indent="-252146">
              <a:spcBef>
                <a:spcPts val="427"/>
              </a:spcBef>
              <a:buClr>
                <a:srgbClr val="65659A"/>
              </a:buClr>
              <a:buSzPct val="75000"/>
              <a:buFont typeface="Wingdings"/>
              <a:buChar char=""/>
              <a:tabLst>
                <a:tab pos="666786" algn="l"/>
              </a:tabLst>
            </a:pPr>
            <a:r>
              <a:rPr spc="-18" dirty="0">
                <a:latin typeface="Verdana"/>
                <a:cs typeface="Verdana"/>
              </a:rPr>
              <a:t>Fo</a:t>
            </a:r>
            <a:r>
              <a:rPr spc="-9" dirty="0">
                <a:latin typeface="Verdana"/>
                <a:cs typeface="Verdana"/>
              </a:rPr>
              <a:t>r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th</a:t>
            </a:r>
            <a:r>
              <a:rPr spc="-13" dirty="0">
                <a:latin typeface="Verdana"/>
                <a:cs typeface="Verdana"/>
              </a:rPr>
              <a:t>e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experimen</a:t>
            </a:r>
            <a:r>
              <a:rPr spc="-9" dirty="0">
                <a:latin typeface="Verdana"/>
                <a:cs typeface="Verdana"/>
              </a:rPr>
              <a:t>t</a:t>
            </a:r>
            <a:r>
              <a:rPr spc="190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consists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8" dirty="0">
                <a:latin typeface="Verdana"/>
                <a:cs typeface="Verdana"/>
              </a:rPr>
              <a:t>o</a:t>
            </a:r>
            <a:r>
              <a:rPr spc="-9" dirty="0">
                <a:latin typeface="Verdana"/>
                <a:cs typeface="Verdana"/>
              </a:rPr>
              <a:t>f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tossing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3" dirty="0">
                <a:latin typeface="Verdana"/>
                <a:cs typeface="Verdana"/>
              </a:rPr>
              <a:t>a</a:t>
            </a:r>
            <a:r>
              <a:rPr spc="176" dirty="0">
                <a:latin typeface="Times New Roman"/>
                <a:cs typeface="Times New Roman"/>
              </a:rPr>
              <a:t> </a:t>
            </a:r>
            <a:r>
              <a:rPr spc="-13" dirty="0" smtClean="0">
                <a:latin typeface="Verdana"/>
                <a:cs typeface="Verdana"/>
              </a:rPr>
              <a:t>die: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sz="2400" dirty="0" smtClean="0">
                <a:latin typeface="Verdana"/>
                <a:cs typeface="Verdana"/>
              </a:rPr>
              <a:t>Ω</a:t>
            </a:r>
            <a:r>
              <a:rPr sz="2400" spc="4" dirty="0" smtClean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{1,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2,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3,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4,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Verdana"/>
                <a:cs typeface="Verdana"/>
              </a:rPr>
              <a:t>5,</a:t>
            </a:r>
            <a:r>
              <a:rPr sz="2400" spc="221" dirty="0">
                <a:latin typeface="Times New Roman"/>
                <a:cs typeface="Times New Roman"/>
              </a:rPr>
              <a:t> </a:t>
            </a:r>
            <a:r>
              <a:rPr sz="2400" spc="-18" dirty="0">
                <a:latin typeface="Verdana"/>
                <a:cs typeface="Verdana"/>
              </a:rPr>
              <a:t>6}</a:t>
            </a:r>
            <a:endParaRPr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481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Probability</a:t>
            </a:r>
            <a:r>
              <a:rPr lang="en-US" sz="3200" spc="9" dirty="0">
                <a:latin typeface="Times New Roman"/>
                <a:cs typeface="Times New Roman"/>
              </a:rPr>
              <a:t> </a:t>
            </a:r>
            <a:r>
              <a:rPr lang="en-US" sz="3200" spc="-26" dirty="0"/>
              <a:t>Model</a:t>
            </a:r>
            <a:endParaRPr lang="en-GB" sz="3200" b="1" dirty="0"/>
          </a:p>
        </p:txBody>
      </p:sp>
      <p:sp>
        <p:nvSpPr>
          <p:cNvPr id="3" name="object 14"/>
          <p:cNvSpPr/>
          <p:nvPr/>
        </p:nvSpPr>
        <p:spPr>
          <a:xfrm>
            <a:off x="500580" y="3500028"/>
            <a:ext cx="8411599" cy="3235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7"/>
              <p:cNvSpPr txBox="1"/>
              <p:nvPr/>
            </p:nvSpPr>
            <p:spPr>
              <a:xfrm>
                <a:off x="500581" y="1089112"/>
                <a:ext cx="8669177" cy="241091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13781" indent="-302575">
                  <a:buClr>
                    <a:srgbClr val="FFCC00"/>
                  </a:buClr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800" spc="-18" dirty="0" smtClean="0">
                    <a:latin typeface="Verdana"/>
                    <a:cs typeface="Verdana"/>
                  </a:rPr>
                  <a:t>Th</a:t>
                </a:r>
                <a:r>
                  <a:rPr lang="en-US" sz="2800" spc="-13" dirty="0">
                    <a:latin typeface="Verdana"/>
                    <a:cs typeface="Verdana"/>
                  </a:rPr>
                  <a:t>e</a:t>
                </a:r>
                <a:r>
                  <a:rPr lang="en-US" sz="28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18" dirty="0">
                    <a:latin typeface="Verdana"/>
                    <a:cs typeface="Verdana"/>
                  </a:rPr>
                  <a:t>sampl</a:t>
                </a:r>
                <a:r>
                  <a:rPr lang="en-US" sz="2800" spc="-13" dirty="0">
                    <a:latin typeface="Verdana"/>
                    <a:cs typeface="Verdana"/>
                  </a:rPr>
                  <a:t>e</a:t>
                </a:r>
                <a:r>
                  <a:rPr lang="en-US" sz="2800" spc="224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18" dirty="0">
                    <a:latin typeface="Verdana"/>
                    <a:cs typeface="Verdana"/>
                  </a:rPr>
                  <a:t>spac</a:t>
                </a:r>
                <a:r>
                  <a:rPr lang="en-US" sz="2800" spc="-13" dirty="0">
                    <a:latin typeface="Verdana"/>
                    <a:cs typeface="Verdana"/>
                  </a:rPr>
                  <a:t>e</a:t>
                </a:r>
                <a:r>
                  <a:rPr lang="en-US" sz="2800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Verdana"/>
                    <a:cs typeface="Verdana"/>
                  </a:rPr>
                  <a:t>Ω</a:t>
                </a:r>
              </a:p>
              <a:p>
                <a:pPr marL="313781" indent="-302575">
                  <a:spcBef>
                    <a:spcPts val="507"/>
                  </a:spcBef>
                  <a:buClr>
                    <a:srgbClr val="FFCC00"/>
                  </a:buClr>
                  <a:buSzPct val="75000"/>
                  <a:buFont typeface="Wingdings"/>
                  <a:buChar char=""/>
                  <a:tabLst>
                    <a:tab pos="313781" algn="l"/>
                  </a:tabLst>
                </a:pPr>
                <a:r>
                  <a:rPr lang="en-US" sz="2800" spc="-18" dirty="0">
                    <a:latin typeface="Verdana"/>
                    <a:cs typeface="Verdana"/>
                  </a:rPr>
                  <a:t>Th</a:t>
                </a:r>
                <a:r>
                  <a:rPr lang="en-US" sz="2800" spc="-13" dirty="0">
                    <a:latin typeface="Verdana"/>
                    <a:cs typeface="Verdana"/>
                  </a:rPr>
                  <a:t>e</a:t>
                </a:r>
                <a:r>
                  <a:rPr lang="en-US" sz="2800" spc="221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4" dirty="0">
                    <a:latin typeface="Verdana"/>
                    <a:cs typeface="Verdana"/>
                  </a:rPr>
                  <a:t>probabilit</a:t>
                </a:r>
                <a:r>
                  <a:rPr lang="en-US" sz="2800" dirty="0">
                    <a:latin typeface="Verdana"/>
                    <a:cs typeface="Verdana"/>
                  </a:rPr>
                  <a:t>y</a:t>
                </a:r>
                <a:r>
                  <a:rPr lang="en-US" sz="2800" spc="247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4" dirty="0" smtClean="0">
                    <a:latin typeface="Verdana"/>
                    <a:cs typeface="Verdana"/>
                  </a:rPr>
                  <a:t>law</a:t>
                </a:r>
                <a:endParaRPr lang="en-US" sz="2800" b="0" i="1" spc="-4" dirty="0" smtClean="0">
                  <a:latin typeface="Cambria Math" panose="02040503050406030204" pitchFamily="18" charset="0"/>
                  <a:cs typeface="Verdana"/>
                </a:endParaRPr>
              </a:p>
              <a:p>
                <a:pPr marL="11206">
                  <a:spcBef>
                    <a:spcPts val="507"/>
                  </a:spcBef>
                  <a:buClr>
                    <a:srgbClr val="FFCC00"/>
                  </a:buClr>
                  <a:buSzPct val="75000"/>
                  <a:tabLst>
                    <a:tab pos="313781" algn="l"/>
                  </a:tabLst>
                </a:pPr>
                <a:r>
                  <a:rPr lang="en-US" sz="2800" b="0" spc="-4" dirty="0" smtClean="0">
                    <a:cs typeface="Verdana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800" b="0" i="1" spc="-4" smtClean="0">
                        <a:latin typeface="Cambria Math" panose="02040503050406030204" pitchFamily="18" charset="0"/>
                        <a:cs typeface="Verdana"/>
                      </a:rPr>
                      <m:t>𝑃</m:t>
                    </m:r>
                    <m:d>
                      <m:dPr>
                        <m:ctrlPr>
                          <a:rPr lang="en-US" sz="2800" b="0" i="1" spc="-4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4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b="0" i="1" spc="-4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pc="-4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 smtClean="0">
                  <a:latin typeface="Verdana"/>
                  <a:cs typeface="Verdana"/>
                </a:endParaRPr>
              </a:p>
              <a:p>
                <a:pPr marL="468406" indent="-457200">
                  <a:spcBef>
                    <a:spcPts val="507"/>
                  </a:spcBef>
                  <a:buClr>
                    <a:srgbClr val="FFCC00"/>
                  </a:buClr>
                  <a:buSzPct val="75000"/>
                  <a:buFont typeface="Wingdings" panose="05000000000000000000" pitchFamily="2" charset="2"/>
                  <a:buChar char="Ø"/>
                  <a:tabLst>
                    <a:tab pos="313781" algn="l"/>
                  </a:tabLst>
                </a:pPr>
                <a:endParaRPr lang="en-US" sz="2800" dirty="0" smtClean="0">
                  <a:latin typeface="Verdana"/>
                  <a:cs typeface="Verdana"/>
                </a:endParaRPr>
              </a:p>
              <a:p>
                <a:pPr marL="468406" indent="-457200">
                  <a:spcBef>
                    <a:spcPts val="507"/>
                  </a:spcBef>
                  <a:buClr>
                    <a:srgbClr val="FFCC00"/>
                  </a:buClr>
                  <a:buSzPct val="75000"/>
                  <a:buFont typeface="Wingdings" panose="05000000000000000000" pitchFamily="2" charset="2"/>
                  <a:buChar char="Ø"/>
                  <a:tabLst>
                    <a:tab pos="313781" algn="l"/>
                  </a:tabLst>
                </a:pPr>
                <a:endParaRPr lang="en-US" sz="2800" dirty="0">
                  <a:latin typeface="Verdana"/>
                  <a:cs typeface="Verdana"/>
                </a:endParaRPr>
              </a:p>
            </p:txBody>
          </p:sp>
        </mc:Choice>
        <mc:Fallback>
          <p:sp>
            <p:nvSpPr>
              <p:cNvPr id="4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81" y="1089112"/>
                <a:ext cx="8669177" cy="2410916"/>
              </a:xfrm>
              <a:prstGeom prst="rect">
                <a:avLst/>
              </a:prstGeom>
              <a:blipFill rotWithShape="0">
                <a:blip r:embed="rId3"/>
                <a:stretch>
                  <a:fillRect l="-1617" t="-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2344" y="2510014"/>
                <a:ext cx="79256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 …..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….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4" y="2510014"/>
                <a:ext cx="792564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0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5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Conditional</a:t>
            </a:r>
            <a:r>
              <a:rPr lang="en-US" sz="3200" spc="31" dirty="0">
                <a:latin typeface="Times New Roman"/>
                <a:cs typeface="Times New Roman"/>
              </a:rPr>
              <a:t> </a:t>
            </a:r>
            <a:r>
              <a:rPr lang="en-US" sz="3200" spc="-18" dirty="0"/>
              <a:t>Probability</a:t>
            </a:r>
            <a:endParaRPr lang="en-GB" sz="3200" b="1" dirty="0"/>
          </a:p>
        </p:txBody>
      </p:sp>
      <p:sp>
        <p:nvSpPr>
          <p:cNvPr id="3" name="object 10"/>
          <p:cNvSpPr/>
          <p:nvPr/>
        </p:nvSpPr>
        <p:spPr>
          <a:xfrm>
            <a:off x="399245" y="1184856"/>
            <a:ext cx="9092809" cy="3142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99245" y="4881629"/>
                <a:ext cx="43659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5" y="4881629"/>
                <a:ext cx="43659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02275" y="5491833"/>
                <a:ext cx="48939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5" y="5491833"/>
                <a:ext cx="489397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34015"/>
              </p:ext>
            </p:extLst>
          </p:nvPr>
        </p:nvGraphicFramePr>
        <p:xfrm>
          <a:off x="5396248" y="4675444"/>
          <a:ext cx="66841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045"/>
                <a:gridCol w="2228045"/>
                <a:gridCol w="1114023"/>
                <a:gridCol w="1114023"/>
              </a:tblGrid>
              <a:tr h="3625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62562">
                <a:tc>
                  <a:txBody>
                    <a:bodyPr/>
                    <a:lstStyle/>
                    <a:p>
                      <a:r>
                        <a:rPr lang="en-US" dirty="0" smtClean="0"/>
                        <a:t>Have Laptop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</a:tr>
              <a:tr h="362562">
                <a:tc>
                  <a:txBody>
                    <a:bodyPr/>
                    <a:lstStyle/>
                    <a:p>
                      <a:r>
                        <a:rPr lang="en-US" dirty="0" smtClean="0"/>
                        <a:t>No Laptop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  <a:tr h="362562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6230826"/>
                <a:ext cx="119902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𝑀𝑎𝑙𝑒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𝐻𝑎𝑣𝑒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𝐻𝑎𝑣𝑒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𝑀𝑎𝑙𝑒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𝐻𝑎𝑣𝑒</m:t>
                        </m:r>
                      </m:e>
                    </m:d>
                  </m:oMath>
                </a14:m>
                <a:r>
                  <a:rPr lang="en-US" sz="2800" dirty="0" smtClean="0"/>
                  <a:t>=130/200 x 90/130=90/200</a:t>
                </a:r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30826"/>
                <a:ext cx="11990231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8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18" dirty="0"/>
              <a:t>Independence</a:t>
            </a:r>
            <a:endParaRPr lang="en-GB" sz="3200" b="1" dirty="0"/>
          </a:p>
        </p:txBody>
      </p:sp>
      <p:sp>
        <p:nvSpPr>
          <p:cNvPr id="3" name="object 8"/>
          <p:cNvSpPr txBox="1"/>
          <p:nvPr/>
        </p:nvSpPr>
        <p:spPr>
          <a:xfrm>
            <a:off x="257577" y="927279"/>
            <a:ext cx="8383951" cy="2523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3200" spc="-18" dirty="0">
                <a:latin typeface="Verdana"/>
                <a:cs typeface="Verdana"/>
              </a:rPr>
              <a:t>Event</a:t>
            </a:r>
            <a:r>
              <a:rPr sz="3200" spc="-13" dirty="0">
                <a:latin typeface="Verdana"/>
                <a:cs typeface="Verdana"/>
              </a:rPr>
              <a:t>s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A</a:t>
            </a:r>
            <a:r>
              <a:rPr sz="3200" spc="221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and</a:t>
            </a:r>
            <a:r>
              <a:rPr sz="3200" spc="229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B</a:t>
            </a:r>
            <a:r>
              <a:rPr sz="3200" spc="221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are</a:t>
            </a:r>
            <a:r>
              <a:rPr sz="3200" spc="221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independen</a:t>
            </a:r>
            <a:r>
              <a:rPr sz="3200" spc="-9" dirty="0">
                <a:latin typeface="Verdana"/>
                <a:cs typeface="Verdana"/>
              </a:rPr>
              <a:t>t</a:t>
            </a:r>
            <a:r>
              <a:rPr sz="3200" spc="251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if</a:t>
            </a:r>
            <a:endParaRPr sz="3200" dirty="0">
              <a:latin typeface="Verdana"/>
              <a:cs typeface="Verdana"/>
            </a:endParaRPr>
          </a:p>
          <a:p>
            <a:pPr>
              <a:spcBef>
                <a:spcPts val="28"/>
              </a:spcBef>
              <a:buClr>
                <a:srgbClr val="FFCC00"/>
              </a:buClr>
              <a:buFont typeface="Wingdings"/>
              <a:buChar char=""/>
            </a:pPr>
            <a:endParaRPr sz="2800" dirty="0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313781" indent="-302575">
              <a:buClr>
                <a:srgbClr val="FFCC00"/>
              </a:buClr>
              <a:buSzPct val="75000"/>
              <a:buFont typeface="Wingdings"/>
              <a:buChar char=""/>
              <a:tabLst>
                <a:tab pos="313781" algn="l"/>
              </a:tabLst>
            </a:pPr>
            <a:r>
              <a:rPr sz="3200" spc="-13" dirty="0">
                <a:latin typeface="Verdana"/>
                <a:cs typeface="Verdana"/>
              </a:rPr>
              <a:t>Are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A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and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B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4" dirty="0">
                <a:latin typeface="Verdana"/>
                <a:cs typeface="Verdana"/>
              </a:rPr>
              <a:t>i</a:t>
            </a:r>
            <a:r>
              <a:rPr sz="3200" dirty="0">
                <a:latin typeface="Verdana"/>
                <a:cs typeface="Verdana"/>
              </a:rPr>
              <a:t>n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th</a:t>
            </a:r>
            <a:r>
              <a:rPr sz="3200" spc="-13" dirty="0">
                <a:latin typeface="Verdana"/>
                <a:cs typeface="Verdana"/>
              </a:rPr>
              <a:t>e</a:t>
            </a:r>
            <a:r>
              <a:rPr sz="3200" spc="224" dirty="0">
                <a:latin typeface="Times New Roman"/>
                <a:cs typeface="Times New Roman"/>
              </a:rPr>
              <a:t> </a:t>
            </a:r>
            <a:r>
              <a:rPr sz="3200" spc="-13" dirty="0">
                <a:latin typeface="Verdana"/>
                <a:cs typeface="Verdana"/>
              </a:rPr>
              <a:t>examples</a:t>
            </a:r>
            <a:r>
              <a:rPr sz="3200" spc="221" dirty="0">
                <a:latin typeface="Times New Roman"/>
                <a:cs typeface="Times New Roman"/>
              </a:rPr>
              <a:t> </a:t>
            </a:r>
            <a:r>
              <a:rPr sz="3200" spc="-18" dirty="0">
                <a:latin typeface="Verdana"/>
                <a:cs typeface="Verdana"/>
              </a:rPr>
              <a:t>independent?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4" name="object 9"/>
          <p:cNvSpPr/>
          <p:nvPr/>
        </p:nvSpPr>
        <p:spPr>
          <a:xfrm>
            <a:off x="115910" y="4146996"/>
            <a:ext cx="3567448" cy="2614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10"/>
          <p:cNvSpPr/>
          <p:nvPr/>
        </p:nvSpPr>
        <p:spPr>
          <a:xfrm>
            <a:off x="3825026" y="4146996"/>
            <a:ext cx="3528812" cy="2614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4524" y="1668199"/>
                <a:ext cx="110629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800" dirty="0" smtClean="0"/>
                  <a:t>              i.e.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800" dirty="0" smtClean="0"/>
                  <a:t>=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4" y="1668199"/>
                <a:ext cx="11062952" cy="430887"/>
              </a:xfrm>
              <a:prstGeom prst="rect">
                <a:avLst/>
              </a:prstGeom>
              <a:blipFill rotWithShape="0">
                <a:blip r:embed="rId4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Exercise</a:t>
            </a:r>
            <a:endParaRPr lang="en-GB" sz="3200" b="1" dirty="0"/>
          </a:p>
        </p:txBody>
      </p:sp>
      <p:sp>
        <p:nvSpPr>
          <p:cNvPr id="3" name="object 6"/>
          <p:cNvSpPr txBox="1">
            <a:spLocks/>
          </p:cNvSpPr>
          <p:nvPr/>
        </p:nvSpPr>
        <p:spPr>
          <a:xfrm>
            <a:off x="167426" y="965915"/>
            <a:ext cx="1167653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 marR="4483" indent="0" algn="just">
              <a:lnSpc>
                <a:spcPct val="100000"/>
              </a:lnSpc>
              <a:buClr>
                <a:srgbClr val="FFCC00"/>
              </a:buClr>
              <a:buSzPct val="75000"/>
              <a:buNone/>
              <a:tabLst>
                <a:tab pos="313781" algn="l"/>
              </a:tabLst>
            </a:pPr>
            <a:r>
              <a:rPr lang="en-US" spc="-18" dirty="0" smtClean="0"/>
              <a:t>Th</a:t>
            </a:r>
            <a:r>
              <a:rPr lang="en-US" spc="-13" dirty="0" smtClean="0"/>
              <a:t>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releas</a:t>
            </a:r>
            <a:r>
              <a:rPr lang="en-US" spc="-13" dirty="0" smtClean="0"/>
              <a:t>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o</a:t>
            </a:r>
            <a:r>
              <a:rPr lang="en-US" spc="-9" dirty="0" smtClean="0"/>
              <a:t>f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2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ou</a:t>
            </a:r>
            <a:r>
              <a:rPr lang="en-US" spc="-9" dirty="0" smtClean="0"/>
              <a:t>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o</a:t>
            </a:r>
            <a:r>
              <a:rPr lang="en-US" spc="-9" dirty="0" smtClean="0"/>
              <a:t>f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3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prisoner</a:t>
            </a:r>
            <a:r>
              <a:rPr lang="en-US" spc="-13" dirty="0" smtClean="0"/>
              <a:t>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ha</a:t>
            </a:r>
            <a:r>
              <a:rPr lang="en-US" spc="-13" dirty="0" smtClean="0"/>
              <a:t>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been</a:t>
            </a:r>
            <a:r>
              <a:rPr lang="en-US" spc="-13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announced,</a:t>
            </a:r>
            <a:r>
              <a:rPr lang="en-US" spc="238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but</a:t>
            </a:r>
            <a:r>
              <a:rPr lang="en-US" spc="238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their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identit</a:t>
            </a:r>
            <a:r>
              <a:rPr lang="en-US" dirty="0" smtClean="0"/>
              <a:t>y</a:t>
            </a:r>
            <a:r>
              <a:rPr lang="en-US" spc="247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i</a:t>
            </a:r>
            <a:r>
              <a:rPr lang="en-US" dirty="0" smtClean="0"/>
              <a:t>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kept</a:t>
            </a:r>
            <a:r>
              <a:rPr lang="en-US" spc="221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secret.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One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of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th</a:t>
            </a:r>
            <a:r>
              <a:rPr lang="en-US" spc="-13" dirty="0" smtClean="0"/>
              <a:t>e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prisoner</a:t>
            </a:r>
            <a:r>
              <a:rPr lang="en-US" spc="-13" dirty="0" smtClean="0"/>
              <a:t>s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consider</a:t>
            </a:r>
            <a:r>
              <a:rPr lang="en-US" spc="-13" dirty="0" smtClean="0"/>
              <a:t>s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asking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</a:t>
            </a:r>
            <a:r>
              <a:rPr lang="en-US" spc="216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friendly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guard</a:t>
            </a:r>
            <a:r>
              <a:rPr lang="en-US" spc="-13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to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tell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him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wh</a:t>
            </a:r>
            <a:r>
              <a:rPr lang="en-US" dirty="0" smtClean="0"/>
              <a:t>o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i</a:t>
            </a:r>
            <a:r>
              <a:rPr lang="en-US" dirty="0" smtClean="0"/>
              <a:t>s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prisoner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other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than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himself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that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wil</a:t>
            </a:r>
            <a:r>
              <a:rPr lang="en-US" dirty="0" smtClean="0"/>
              <a:t>l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released.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But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hesitates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due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to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following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rationale:</a:t>
            </a:r>
            <a:r>
              <a:rPr lang="en-US" spc="221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his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present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state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of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knowledge,</a:t>
            </a:r>
            <a:r>
              <a:rPr lang="en-US" spc="221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has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2/3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probabilit</a:t>
            </a:r>
            <a:r>
              <a:rPr lang="en-US" dirty="0" smtClean="0"/>
              <a:t>y</a:t>
            </a:r>
            <a:r>
              <a:rPr lang="en-US" spc="247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to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b</a:t>
            </a:r>
            <a:r>
              <a:rPr lang="en-US" spc="-13" dirty="0" smtClean="0"/>
              <a:t>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released;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but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after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knows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answer,</a:t>
            </a:r>
            <a:r>
              <a:rPr lang="en-US" spc="221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probability</a:t>
            </a:r>
            <a:r>
              <a:rPr lang="en-US" dirty="0" smtClean="0">
                <a:latin typeface="Times New Roman"/>
                <a:cs typeface="Times New Roman"/>
              </a:rPr>
              <a:t>  </a:t>
            </a:r>
            <a:r>
              <a:rPr lang="en-US" spc="-4" dirty="0" smtClean="0"/>
              <a:t>wil</a:t>
            </a:r>
            <a:r>
              <a:rPr lang="en-US" dirty="0" smtClean="0"/>
              <a:t>l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drop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to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1/2,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since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there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wil</a:t>
            </a:r>
            <a:r>
              <a:rPr lang="en-US" dirty="0" smtClean="0"/>
              <a:t>l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two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prisoners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(includin</a:t>
            </a:r>
            <a:r>
              <a:rPr lang="en-US" dirty="0" smtClean="0"/>
              <a:t>g</a:t>
            </a:r>
            <a:r>
              <a:rPr lang="en-US" spc="247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himself)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22" dirty="0" smtClean="0"/>
              <a:t>whos</a:t>
            </a:r>
            <a:r>
              <a:rPr lang="en-US" spc="-13" dirty="0" smtClean="0"/>
              <a:t>e</a:t>
            </a:r>
            <a:r>
              <a:rPr lang="en-US" spc="238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fate</a:t>
            </a:r>
            <a:r>
              <a:rPr lang="en-US" spc="216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i</a:t>
            </a:r>
            <a:r>
              <a:rPr lang="en-US" dirty="0" smtClean="0"/>
              <a:t>s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unknown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and</a:t>
            </a:r>
            <a:r>
              <a:rPr lang="en-US" spc="-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exactly</a:t>
            </a:r>
            <a:r>
              <a:rPr lang="en-US" spc="221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one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of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the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two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wil</a:t>
            </a:r>
            <a:r>
              <a:rPr lang="en-US" dirty="0" smtClean="0"/>
              <a:t>l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be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released.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What</a:t>
            </a:r>
            <a:r>
              <a:rPr lang="en-US" spc="22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is</a:t>
            </a:r>
            <a:r>
              <a:rPr lang="en-US" spc="-4" dirty="0" smtClean="0">
                <a:latin typeface="Times New Roman"/>
                <a:cs typeface="Times New Roman"/>
              </a:rPr>
              <a:t> </a:t>
            </a:r>
            <a:r>
              <a:rPr lang="en-US" spc="-18" dirty="0" smtClean="0"/>
              <a:t>wron</a:t>
            </a:r>
            <a:r>
              <a:rPr lang="en-US" spc="-13" dirty="0" smtClean="0"/>
              <a:t>g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spc="-4" dirty="0" smtClean="0"/>
              <a:t>wit</a:t>
            </a:r>
            <a:r>
              <a:rPr lang="en-US" dirty="0" smtClean="0"/>
              <a:t>h</a:t>
            </a:r>
            <a:r>
              <a:rPr lang="en-US" spc="234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his</a:t>
            </a:r>
            <a:r>
              <a:rPr lang="en-US" spc="229" dirty="0" smtClean="0">
                <a:latin typeface="Times New Roman"/>
                <a:cs typeface="Times New Roman"/>
              </a:rPr>
              <a:t> </a:t>
            </a:r>
            <a:r>
              <a:rPr lang="en-US" spc="-13" dirty="0" smtClean="0"/>
              <a:t>reasoning?</a:t>
            </a:r>
            <a:r>
              <a:rPr lang="en-US" spc="238" dirty="0" smtClean="0">
                <a:latin typeface="Times New Roman"/>
                <a:cs typeface="Times New Roman"/>
              </a:rPr>
              <a:t> </a:t>
            </a:r>
            <a:endParaRPr lang="en-US" sz="1059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7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671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spc="-22" dirty="0"/>
              <a:t>Random</a:t>
            </a:r>
            <a:r>
              <a:rPr lang="en-US" sz="3200" spc="4" dirty="0">
                <a:latin typeface="Times New Roman"/>
                <a:cs typeface="Times New Roman"/>
              </a:rPr>
              <a:t> </a:t>
            </a:r>
            <a:r>
              <a:rPr lang="en-US" sz="3200" spc="-22" dirty="0"/>
              <a:t>Variable</a:t>
            </a:r>
            <a:endParaRPr lang="en-GB" sz="3200" b="1" dirty="0"/>
          </a:p>
        </p:txBody>
      </p:sp>
      <p:sp>
        <p:nvSpPr>
          <p:cNvPr id="3" name="object 6"/>
          <p:cNvSpPr txBox="1"/>
          <p:nvPr/>
        </p:nvSpPr>
        <p:spPr>
          <a:xfrm>
            <a:off x="193183" y="978794"/>
            <a:ext cx="979977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406" marR="20172" indent="-457200">
              <a:buSzPct val="75000"/>
              <a:buFont typeface="Wingdings" panose="05000000000000000000" pitchFamily="2" charset="2"/>
              <a:buChar char="q"/>
              <a:tabLst>
                <a:tab pos="313781" algn="l"/>
              </a:tabLst>
            </a:pPr>
            <a:r>
              <a:rPr lang="en-US" sz="2800" spc="-13" dirty="0" smtClean="0">
                <a:latin typeface="Verdana"/>
                <a:cs typeface="Times New Roman"/>
              </a:rPr>
              <a:t>A</a:t>
            </a:r>
            <a:r>
              <a:rPr sz="2800" spc="212" dirty="0" smtClean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Verdana"/>
                <a:cs typeface="Verdana"/>
              </a:rPr>
              <a:t>deterministic</a:t>
            </a:r>
            <a:r>
              <a:rPr sz="2800" spc="24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solidFill>
                  <a:srgbClr val="0000FF"/>
                </a:solidFill>
                <a:latin typeface="Verdana"/>
                <a:cs typeface="Verdana"/>
              </a:rPr>
              <a:t>function</a:t>
            </a:r>
            <a:r>
              <a:rPr sz="2800" spc="24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from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each</a:t>
            </a:r>
            <a:r>
              <a:rPr sz="2800" spc="22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sample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4" dirty="0">
                <a:latin typeface="Verdana"/>
                <a:cs typeface="Verdana"/>
              </a:rPr>
              <a:t>point</a:t>
            </a:r>
            <a:r>
              <a:rPr sz="2800" spc="-4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to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a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3" dirty="0">
                <a:latin typeface="Verdana"/>
                <a:cs typeface="Verdana"/>
              </a:rPr>
              <a:t>real</a:t>
            </a:r>
            <a:r>
              <a:rPr sz="2800" spc="221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Verdana"/>
                <a:cs typeface="Verdana"/>
              </a:rPr>
              <a:t>number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7"/>
          <p:cNvSpPr/>
          <p:nvPr/>
        </p:nvSpPr>
        <p:spPr>
          <a:xfrm>
            <a:off x="437882" y="1982650"/>
            <a:ext cx="7148318" cy="2584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7489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1104</Words>
  <Application>Microsoft Office PowerPoint</Application>
  <PresentationFormat>Widescreen</PresentationFormat>
  <Paragraphs>191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Cambria Math</vt:lpstr>
      <vt:lpstr>Garamond</vt:lpstr>
      <vt:lpstr>Times New Roman</vt:lpstr>
      <vt:lpstr>Verdana</vt:lpstr>
      <vt:lpstr>Wingdings</vt:lpstr>
      <vt:lpstr>Office Theme</vt:lpstr>
      <vt:lpstr>Simulation Modeling Analysis</vt:lpstr>
      <vt:lpstr>Motivation</vt:lpstr>
      <vt:lpstr>Outline</vt:lpstr>
      <vt:lpstr>Probability Model</vt:lpstr>
      <vt:lpstr>Probability Model</vt:lpstr>
      <vt:lpstr>Conditional Probability</vt:lpstr>
      <vt:lpstr>Independence</vt:lpstr>
      <vt:lpstr>Exercise</vt:lpstr>
      <vt:lpstr>Random Variable</vt:lpstr>
      <vt:lpstr>Why Introducing Random Variable</vt:lpstr>
      <vt:lpstr>Key Issues in Simulation</vt:lpstr>
      <vt:lpstr>Discrete Random Variables</vt:lpstr>
      <vt:lpstr>Continuous Random Variables</vt:lpstr>
      <vt:lpstr>Cumulative Distribution Function</vt:lpstr>
      <vt:lpstr>Cumulative Distribution Function</vt:lpstr>
      <vt:lpstr>Joint PMF and PDF</vt:lpstr>
      <vt:lpstr>Independence of Random Variables</vt:lpstr>
      <vt:lpstr>Exercise</vt:lpstr>
      <vt:lpstr>Mean (Expected Value)</vt:lpstr>
      <vt:lpstr>Variance</vt:lpstr>
      <vt:lpstr>Variance</vt:lpstr>
      <vt:lpstr>Properties of Expectation</vt:lpstr>
      <vt:lpstr>Properties of Variance</vt:lpstr>
      <vt:lpstr>Discrete Random Variables</vt:lpstr>
      <vt:lpstr>Geometric Random Variable</vt:lpstr>
      <vt:lpstr>Exponential Random Variable</vt:lpstr>
      <vt:lpstr>Gaussian Random Variable</vt:lpstr>
      <vt:lpstr>Covariance</vt:lpstr>
      <vt:lpstr>Covariance and Correlation</vt:lpstr>
      <vt:lpstr>Exercise</vt:lpstr>
      <vt:lpstr>Hypothesis Testing</vt:lpstr>
      <vt:lpstr>Hypothesis Testing</vt:lpstr>
      <vt:lpstr>Maximum Likelihood Estimation</vt:lpstr>
      <vt:lpstr>ATV Poll Problem</vt:lpstr>
      <vt:lpstr>Maximum Likelihood Estimation</vt:lpstr>
      <vt:lpstr>Mean and Average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Modeling Analysis</dc:title>
  <dc:creator>Sizdatul Karim Evan</dc:creator>
  <cp:lastModifiedBy>Sizdatul Karim Evan</cp:lastModifiedBy>
  <cp:revision>50</cp:revision>
  <dcterms:created xsi:type="dcterms:W3CDTF">2018-09-16T13:08:11Z</dcterms:created>
  <dcterms:modified xsi:type="dcterms:W3CDTF">2018-11-11T20:47:33Z</dcterms:modified>
</cp:coreProperties>
</file>